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2" r:id="rId3"/>
    <p:sldId id="260" r:id="rId4"/>
    <p:sldId id="261" r:id="rId5"/>
    <p:sldId id="264" r:id="rId6"/>
    <p:sldId id="263" r:id="rId7"/>
    <p:sldId id="265" r:id="rId8"/>
    <p:sldId id="268" r:id="rId9"/>
    <p:sldId id="258" r:id="rId10"/>
    <p:sldId id="267" r:id="rId11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765" autoAdjust="0"/>
    <p:restoredTop sz="94660"/>
  </p:normalViewPr>
  <p:slideViewPr>
    <p:cSldViewPr snapToGrid="0">
      <p:cViewPr varScale="1">
        <p:scale>
          <a:sx n="81" d="100"/>
          <a:sy n="81" d="100"/>
        </p:scale>
        <p:origin x="99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6-06T02:28:02.014"/>
    </inkml:context>
    <inkml:brush xml:id="br0">
      <inkml:brushProperty name="width" value="0.05" units="cm"/>
      <inkml:brushProperty name="height" value="0.05" units="cm"/>
      <inkml:brushProperty name="color" value="#004F8B"/>
      <inkml:brushProperty name="ignorePressure" value="1"/>
    </inkml:brush>
  </inkml:definitions>
  <inkml:trace contextRef="#ctx0" brushRef="#br0">0 1,'0'0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63EA4-3960-4F4C-90A3-1BC2EEB9736F}" type="datetimeFigureOut">
              <a:rPr lang="zh-CN" altLang="en-US" smtClean="0"/>
              <a:t>2021/6/6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A81F2-BE92-4A08-8912-FCF2FD0425E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8692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63EA4-3960-4F4C-90A3-1BC2EEB9736F}" type="datetimeFigureOut">
              <a:rPr lang="zh-CN" altLang="en-US" smtClean="0"/>
              <a:t>2021/6/6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A81F2-BE92-4A08-8912-FCF2FD0425E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07751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63EA4-3960-4F4C-90A3-1BC2EEB9736F}" type="datetimeFigureOut">
              <a:rPr lang="zh-CN" altLang="en-US" smtClean="0"/>
              <a:t>2021/6/6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A81F2-BE92-4A08-8912-FCF2FD0425E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79602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63EA4-3960-4F4C-90A3-1BC2EEB9736F}" type="datetimeFigureOut">
              <a:rPr lang="zh-CN" altLang="en-US" smtClean="0"/>
              <a:t>2021/6/6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A81F2-BE92-4A08-8912-FCF2FD0425E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02894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63EA4-3960-4F4C-90A3-1BC2EEB9736F}" type="datetimeFigureOut">
              <a:rPr lang="zh-CN" altLang="en-US" smtClean="0"/>
              <a:t>2021/6/6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A81F2-BE92-4A08-8912-FCF2FD0425E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08601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63EA4-3960-4F4C-90A3-1BC2EEB9736F}" type="datetimeFigureOut">
              <a:rPr lang="zh-CN" altLang="en-US" smtClean="0"/>
              <a:t>2021/6/6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A81F2-BE92-4A08-8912-FCF2FD0425E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03888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63EA4-3960-4F4C-90A3-1BC2EEB9736F}" type="datetimeFigureOut">
              <a:rPr lang="zh-CN" altLang="en-US" smtClean="0"/>
              <a:t>2021/6/6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A81F2-BE92-4A08-8912-FCF2FD0425E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35099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63EA4-3960-4F4C-90A3-1BC2EEB9736F}" type="datetimeFigureOut">
              <a:rPr lang="zh-CN" altLang="en-US" smtClean="0"/>
              <a:t>2021/6/6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A81F2-BE92-4A08-8912-FCF2FD0425E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649086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63EA4-3960-4F4C-90A3-1BC2EEB9736F}" type="datetimeFigureOut">
              <a:rPr lang="zh-CN" altLang="en-US" smtClean="0"/>
              <a:t>2021/6/6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A81F2-BE92-4A08-8912-FCF2FD0425E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528869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63EA4-3960-4F4C-90A3-1BC2EEB9736F}" type="datetimeFigureOut">
              <a:rPr lang="zh-CN" altLang="en-US" smtClean="0"/>
              <a:t>2021/6/6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A81F2-BE92-4A08-8912-FCF2FD0425E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610515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63EA4-3960-4F4C-90A3-1BC2EEB9736F}" type="datetimeFigureOut">
              <a:rPr lang="zh-CN" altLang="en-US" smtClean="0"/>
              <a:t>2021/6/6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A81F2-BE92-4A08-8912-FCF2FD0425E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807696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63EA4-3960-4F4C-90A3-1BC2EEB9736F}" type="datetimeFigureOut">
              <a:rPr lang="zh-CN" altLang="en-US" smtClean="0"/>
              <a:t>2021/6/6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BA81F2-BE92-4A08-8912-FCF2FD0425E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843656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97257" y="491319"/>
            <a:ext cx="10515600" cy="61005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3200" dirty="0">
                <a:solidFill>
                  <a:srgbClr val="FF0000"/>
                </a:solidFill>
              </a:rPr>
              <a:t>今何時何分ですか。</a:t>
            </a:r>
            <a:endParaRPr lang="en-US" altLang="ja-JP" sz="32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ja-JP" sz="32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ja-JP" altLang="en-US" sz="3200" dirty="0">
                <a:solidFill>
                  <a:srgbClr val="FF0000"/>
                </a:solidFill>
              </a:rPr>
              <a:t>よじ　　　　　　しちじ　　　　　　くじ</a:t>
            </a:r>
            <a:endParaRPr lang="en-US" altLang="ja-JP" sz="32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ja-JP" altLang="en-US" sz="3200" dirty="0">
                <a:solidFill>
                  <a:srgbClr val="0070C0"/>
                </a:solidFill>
              </a:rPr>
              <a:t>四時　　　　　　七時　　　　　　九時</a:t>
            </a:r>
            <a:endParaRPr lang="en-US" altLang="ja-JP" sz="32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altLang="zh-CN" sz="32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ja-JP" altLang="en-US" sz="3200" dirty="0">
                <a:solidFill>
                  <a:srgbClr val="0070C0"/>
                </a:solidFill>
              </a:rPr>
              <a:t>～分</a:t>
            </a:r>
            <a:endParaRPr lang="en-US" altLang="ja-JP" sz="32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ja-JP" altLang="en-US" sz="3200" dirty="0">
                <a:solidFill>
                  <a:srgbClr val="FF0000"/>
                </a:solidFill>
              </a:rPr>
              <a:t>２　５　７　９　</a:t>
            </a:r>
            <a:r>
              <a:rPr lang="ja-JP" altLang="en-US" sz="3200" b="1" dirty="0">
                <a:solidFill>
                  <a:srgbClr val="FF0000"/>
                </a:solidFill>
              </a:rPr>
              <a:t>     </a:t>
            </a:r>
            <a:r>
              <a:rPr lang="ja-JP" altLang="en-US" sz="3200" b="1" dirty="0" err="1">
                <a:solidFill>
                  <a:srgbClr val="FF0000"/>
                </a:solidFill>
              </a:rPr>
              <a:t>ふん</a:t>
            </a:r>
            <a:endParaRPr lang="en-US" altLang="ja-JP" sz="32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ja-JP" altLang="en-US" sz="3200" dirty="0">
                <a:solidFill>
                  <a:srgbClr val="FF0000"/>
                </a:solidFill>
              </a:rPr>
              <a:t>１　６　８　１０　   </a:t>
            </a:r>
            <a:r>
              <a:rPr lang="ja-JP" altLang="en-US" sz="3200" b="1" dirty="0" err="1">
                <a:solidFill>
                  <a:srgbClr val="FF0000"/>
                </a:solidFill>
              </a:rPr>
              <a:t>っ</a:t>
            </a:r>
            <a:r>
              <a:rPr lang="ja-JP" altLang="en-US" sz="3200" b="1" dirty="0">
                <a:solidFill>
                  <a:srgbClr val="FF0000"/>
                </a:solidFill>
              </a:rPr>
              <a:t>ぷん</a:t>
            </a:r>
            <a:endParaRPr lang="zh-CN" altLang="en-US" sz="3200" b="1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10" name="墨迹 9">
                <a:extLst>
                  <a:ext uri="{FF2B5EF4-FFF2-40B4-BE49-F238E27FC236}">
                    <a16:creationId xmlns:a16="http://schemas.microsoft.com/office/drawing/2014/main" id="{6753CB9E-7CE9-45CA-A7E9-9F0E2D35D69F}"/>
                  </a:ext>
                </a:extLst>
              </p14:cNvPr>
              <p14:cNvContentPartPr/>
              <p14:nvPr/>
            </p14:nvContentPartPr>
            <p14:xfrm>
              <a:off x="-1650028" y="687745"/>
              <a:ext cx="360" cy="360"/>
            </p14:xfrm>
          </p:contentPart>
        </mc:Choice>
        <mc:Fallback>
          <p:pic>
            <p:nvPicPr>
              <p:cNvPr id="10" name="墨迹 9">
                <a:extLst>
                  <a:ext uri="{FF2B5EF4-FFF2-40B4-BE49-F238E27FC236}">
                    <a16:creationId xmlns:a16="http://schemas.microsoft.com/office/drawing/2014/main" id="{6753CB9E-7CE9-45CA-A7E9-9F0E2D35D69F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-1659028" y="679105"/>
                <a:ext cx="18000" cy="18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195509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36728"/>
            <a:ext cx="10515600" cy="61005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3200" dirty="0">
                <a:solidFill>
                  <a:srgbClr val="FF0000"/>
                </a:solidFill>
              </a:rPr>
              <a:t>名词</a:t>
            </a:r>
            <a:r>
              <a:rPr lang="ja-JP" altLang="en-US" sz="3200" dirty="0">
                <a:solidFill>
                  <a:srgbClr val="0070C0"/>
                </a:solidFill>
              </a:rPr>
              <a:t>と</a:t>
            </a:r>
            <a:r>
              <a:rPr lang="zh-CN" altLang="en-US" sz="3200" dirty="0">
                <a:solidFill>
                  <a:srgbClr val="FF0000"/>
                </a:solidFill>
              </a:rPr>
              <a:t>名词</a:t>
            </a:r>
            <a:endParaRPr lang="en-US" altLang="zh-CN" sz="32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ja-JP" altLang="en-US" sz="3200" dirty="0">
                <a:solidFill>
                  <a:srgbClr val="0070C0"/>
                </a:solidFill>
              </a:rPr>
              <a:t>あした　と　きょう</a:t>
            </a:r>
            <a:endParaRPr lang="en-US" altLang="ja-JP" sz="32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ja-JP" altLang="en-US" sz="3200" dirty="0">
                <a:solidFill>
                  <a:srgbClr val="0070C0"/>
                </a:solidFill>
              </a:rPr>
              <a:t>わたし　と　あなた</a:t>
            </a:r>
            <a:endParaRPr lang="en-US" altLang="ja-JP" sz="32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altLang="ja-JP" sz="32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ja-JP" altLang="en-US" sz="3200" dirty="0">
                <a:solidFill>
                  <a:srgbClr val="0070C0"/>
                </a:solidFill>
              </a:rPr>
              <a:t>～ね</a:t>
            </a:r>
            <a:endParaRPr lang="en-US" altLang="ja-JP" sz="32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zh-CN" altLang="en-US" sz="3200" dirty="0">
                <a:solidFill>
                  <a:srgbClr val="FF0000"/>
                </a:solidFill>
              </a:rPr>
              <a:t>表同情</a:t>
            </a:r>
            <a:r>
              <a:rPr lang="zh-CN" altLang="en-US" sz="3200" dirty="0">
                <a:solidFill>
                  <a:srgbClr val="0070C0"/>
                </a:solidFill>
              </a:rPr>
              <a:t>（期待对方的同意）</a:t>
            </a:r>
            <a:r>
              <a:rPr lang="ja-JP" altLang="en-US" sz="3200" dirty="0">
                <a:solidFill>
                  <a:srgbClr val="0070C0"/>
                </a:solidFill>
              </a:rPr>
              <a:t>↓　</a:t>
            </a:r>
            <a:r>
              <a:rPr lang="en-US" altLang="zh-CN" sz="3200" dirty="0">
                <a:solidFill>
                  <a:srgbClr val="0070C0"/>
                </a:solidFill>
              </a:rPr>
              <a:t>~</a:t>
            </a:r>
            <a:r>
              <a:rPr lang="zh-CN" altLang="en-US" sz="3200" dirty="0">
                <a:solidFill>
                  <a:srgbClr val="0070C0"/>
                </a:solidFill>
              </a:rPr>
              <a:t>呢！</a:t>
            </a:r>
            <a:endParaRPr lang="en-US" altLang="zh-CN" sz="32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zh-CN" altLang="en-US" sz="3200" dirty="0">
                <a:solidFill>
                  <a:srgbClr val="FF0000"/>
                </a:solidFill>
              </a:rPr>
              <a:t>表确认</a:t>
            </a:r>
            <a:r>
              <a:rPr lang="ja-JP" altLang="en-US" sz="3200" dirty="0">
                <a:solidFill>
                  <a:srgbClr val="0070C0"/>
                </a:solidFill>
              </a:rPr>
              <a:t>↑　</a:t>
            </a:r>
            <a:r>
              <a:rPr lang="en-US" altLang="zh-CN" sz="3200" dirty="0">
                <a:solidFill>
                  <a:srgbClr val="0070C0"/>
                </a:solidFill>
              </a:rPr>
              <a:t>~</a:t>
            </a:r>
            <a:r>
              <a:rPr lang="zh-CN" altLang="en-US" sz="3200" dirty="0">
                <a:solidFill>
                  <a:srgbClr val="0070C0"/>
                </a:solidFill>
              </a:rPr>
              <a:t>么？</a:t>
            </a:r>
            <a:endParaRPr lang="en-US" altLang="ja-JP" sz="32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altLang="ja-JP" sz="32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20748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36728"/>
            <a:ext cx="10515600" cy="6100550"/>
          </a:xfrm>
        </p:spPr>
        <p:txBody>
          <a:bodyPr/>
          <a:lstStyle/>
          <a:p>
            <a:pPr marL="0" indent="0">
              <a:buNone/>
            </a:pPr>
            <a:r>
              <a:rPr lang="ja-JP" altLang="en-US" sz="3200" dirty="0">
                <a:solidFill>
                  <a:srgbClr val="0070C0"/>
                </a:solidFill>
              </a:rPr>
              <a:t>００：００～１１：５９　午前　１２：００～２３：５９　午後</a:t>
            </a:r>
            <a:endParaRPr lang="en-US" altLang="ja-JP" sz="32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altLang="ja-JP" sz="32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ja-JP" altLang="en-US" sz="3200" dirty="0">
                <a:solidFill>
                  <a:srgbClr val="0070C0"/>
                </a:solidFill>
              </a:rPr>
              <a:t>１４：００　　　　　　２１：４５　　　　　　０７：３０</a:t>
            </a:r>
            <a:endParaRPr lang="en-US" altLang="ja-JP" sz="32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altLang="zh-CN" sz="32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ja-JP" altLang="en-US" sz="3200" dirty="0">
                <a:solidFill>
                  <a:srgbClr val="0070C0"/>
                </a:solidFill>
              </a:rPr>
              <a:t>１２０分　　　　　　８２分</a:t>
            </a:r>
            <a:endParaRPr lang="en-US" altLang="ja-JP" sz="32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altLang="zh-CN" sz="32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ja-JP" altLang="en-US" sz="3200" dirty="0">
                <a:solidFill>
                  <a:srgbClr val="0070C0"/>
                </a:solidFill>
              </a:rPr>
              <a:t>東京は今何時ですか。</a:t>
            </a:r>
            <a:endParaRPr lang="en-US" altLang="ja-JP" sz="32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zh-CN" altLang="en-US" sz="2400" dirty="0">
                <a:solidFill>
                  <a:srgbClr val="FF0000"/>
                </a:solidFill>
              </a:rPr>
              <a:t>地点做主题</a:t>
            </a:r>
            <a:endParaRPr lang="en-US" altLang="zh-CN" sz="24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920712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36728"/>
            <a:ext cx="10515600" cy="6100550"/>
          </a:xfrm>
        </p:spPr>
        <p:txBody>
          <a:bodyPr/>
          <a:lstStyle/>
          <a:p>
            <a:pPr marL="0" indent="0">
              <a:buNone/>
            </a:pPr>
            <a:r>
              <a:rPr lang="ja-JP" altLang="en-US" dirty="0">
                <a:solidFill>
                  <a:srgbClr val="0070C0"/>
                </a:solidFill>
              </a:rPr>
              <a:t>私は</a:t>
            </a:r>
            <a:r>
              <a:rPr lang="ja-JP" altLang="en-US" dirty="0">
                <a:solidFill>
                  <a:srgbClr val="FF0000"/>
                </a:solidFill>
              </a:rPr>
              <a:t>勉強します</a:t>
            </a:r>
            <a:r>
              <a:rPr lang="ja-JP" altLang="en-US" dirty="0">
                <a:solidFill>
                  <a:srgbClr val="0070C0"/>
                </a:solidFill>
              </a:rPr>
              <a:t>。　　</a:t>
            </a:r>
            <a:r>
              <a:rPr lang="zh-CN" altLang="en-US" dirty="0">
                <a:solidFill>
                  <a:srgbClr val="FF0000"/>
                </a:solidFill>
              </a:rPr>
              <a:t>做谓语</a:t>
            </a:r>
            <a:r>
              <a:rPr lang="zh-CN" altLang="en-US" dirty="0">
                <a:solidFill>
                  <a:srgbClr val="0070C0"/>
                </a:solidFill>
              </a:rPr>
              <a:t>（在</a:t>
            </a:r>
            <a:r>
              <a:rPr lang="zh-CN" altLang="en-US" dirty="0">
                <a:solidFill>
                  <a:srgbClr val="FF0000"/>
                </a:solidFill>
              </a:rPr>
              <a:t>句子最后</a:t>
            </a:r>
            <a:r>
              <a:rPr lang="zh-CN" altLang="en-US" dirty="0">
                <a:solidFill>
                  <a:srgbClr val="0070C0"/>
                </a:solidFill>
              </a:rPr>
              <a:t>，后面不能再接其他词）</a:t>
            </a:r>
            <a:endParaRPr lang="en-US" altLang="zh-CN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altLang="ja-JP" dirty="0">
                <a:solidFill>
                  <a:srgbClr val="0070C0"/>
                </a:solidFill>
              </a:rPr>
              <a:t>                                     </a:t>
            </a:r>
            <a:r>
              <a:rPr lang="zh-CN" altLang="en-US" dirty="0">
                <a:solidFill>
                  <a:srgbClr val="FF0000"/>
                </a:solidFill>
              </a:rPr>
              <a:t>礼貌用语</a:t>
            </a:r>
            <a:endParaRPr lang="en-US" altLang="zh-CN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rgbClr val="0070C0"/>
                </a:solidFill>
              </a:rPr>
              <a:t>私は毎日勉強します。　</a:t>
            </a:r>
            <a:r>
              <a:rPr lang="zh-CN" altLang="en-US" dirty="0">
                <a:solidFill>
                  <a:srgbClr val="FF0000"/>
                </a:solidFill>
              </a:rPr>
              <a:t>习惯性动作、一般真理</a:t>
            </a:r>
            <a:endParaRPr lang="en-US" altLang="ja-JP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rgbClr val="0070C0"/>
                </a:solidFill>
              </a:rPr>
              <a:t>私はあした勉強します。 </a:t>
            </a:r>
            <a:r>
              <a:rPr lang="zh-CN" altLang="en-US" dirty="0">
                <a:solidFill>
                  <a:srgbClr val="FF0000"/>
                </a:solidFill>
              </a:rPr>
              <a:t>未来的动作 </a:t>
            </a:r>
            <a:endParaRPr lang="en-US" altLang="zh-CN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ja-JP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altLang="ja-JP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rgbClr val="0070C0"/>
                </a:solidFill>
              </a:rPr>
              <a:t>　　</a:t>
            </a:r>
            <a:endParaRPr lang="en-US" altLang="ja-JP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altLang="ja-JP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altLang="ja-JP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rgbClr val="0070C0"/>
                </a:solidFill>
              </a:rPr>
              <a:t>昨日勉強しましたか。</a:t>
            </a:r>
            <a:endParaRPr lang="en-US" altLang="ja-JP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rgbClr val="0070C0"/>
                </a:solidFill>
              </a:rPr>
              <a:t>はい、勉強しました。　　         </a:t>
            </a:r>
            <a:r>
              <a:rPr lang="ja-JP" altLang="en-US" strike="sngStrike" dirty="0">
                <a:solidFill>
                  <a:srgbClr val="0070C0"/>
                </a:solidFill>
              </a:rPr>
              <a:t>そうです。</a:t>
            </a:r>
            <a:endParaRPr lang="en-US" altLang="ja-JP" strike="sngStrike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rgbClr val="0070C0"/>
                </a:solidFill>
              </a:rPr>
              <a:t>いいえ、勉強しませんでした。　</a:t>
            </a:r>
            <a:r>
              <a:rPr lang="ja-JP" altLang="en-US" strike="sngStrike" dirty="0">
                <a:solidFill>
                  <a:srgbClr val="0070C0"/>
                </a:solidFill>
              </a:rPr>
              <a:t>そうじゃありません。</a:t>
            </a:r>
            <a:endParaRPr lang="zh-CN" altLang="en-US" strike="sngStrike" dirty="0">
              <a:solidFill>
                <a:srgbClr val="0070C0"/>
              </a:solidFill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5527911" y="2579062"/>
            <a:ext cx="481709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800" b="1" dirty="0"/>
              <a:t>现在</a:t>
            </a:r>
            <a:r>
              <a:rPr lang="en-US" altLang="zh-CN" sz="2800" b="1" dirty="0"/>
              <a:t>—</a:t>
            </a:r>
            <a:r>
              <a:rPr lang="zh-CN" altLang="en-US" sz="2800" b="1" dirty="0"/>
              <a:t>未来</a:t>
            </a:r>
            <a:endParaRPr lang="en-US" altLang="ja-JP" sz="2800" b="1" dirty="0"/>
          </a:p>
          <a:p>
            <a:r>
              <a:rPr lang="ja-JP" altLang="en-US" sz="2800" dirty="0">
                <a:solidFill>
                  <a:srgbClr val="0070C0"/>
                </a:solidFill>
              </a:rPr>
              <a:t>おき</a:t>
            </a:r>
            <a:r>
              <a:rPr lang="ja-JP" altLang="en-US" sz="2800" dirty="0">
                <a:solidFill>
                  <a:srgbClr val="FF0000"/>
                </a:solidFill>
              </a:rPr>
              <a:t>ます              </a:t>
            </a:r>
            <a:r>
              <a:rPr lang="zh-CN" altLang="en-US" sz="2800" dirty="0">
                <a:solidFill>
                  <a:srgbClr val="0070C0"/>
                </a:solidFill>
              </a:rPr>
              <a:t>起床</a:t>
            </a:r>
            <a:endParaRPr lang="en-US" altLang="ja-JP" sz="2800" dirty="0">
              <a:solidFill>
                <a:srgbClr val="0070C0"/>
              </a:solidFill>
            </a:endParaRPr>
          </a:p>
          <a:p>
            <a:r>
              <a:rPr lang="ja-JP" altLang="en-US" sz="2800" dirty="0">
                <a:solidFill>
                  <a:srgbClr val="0070C0"/>
                </a:solidFill>
              </a:rPr>
              <a:t>おき</a:t>
            </a:r>
            <a:r>
              <a:rPr lang="ja-JP" altLang="en-US" sz="2800" dirty="0">
                <a:solidFill>
                  <a:srgbClr val="FF0000"/>
                </a:solidFill>
              </a:rPr>
              <a:t>ません        </a:t>
            </a:r>
            <a:r>
              <a:rPr lang="zh-CN" altLang="en-US" sz="2800" dirty="0">
                <a:solidFill>
                  <a:srgbClr val="0070C0"/>
                </a:solidFill>
              </a:rPr>
              <a:t>不起床 </a:t>
            </a:r>
            <a:r>
              <a:rPr lang="zh-CN" altLang="en-US" sz="2800" dirty="0">
                <a:solidFill>
                  <a:srgbClr val="FF0000"/>
                </a:solidFill>
              </a:rPr>
              <a:t>否定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394647" y="2579062"/>
            <a:ext cx="482600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800" b="1" dirty="0"/>
              <a:t>过去</a:t>
            </a:r>
            <a:endParaRPr lang="en-US" altLang="ja-JP" sz="2800" b="1" dirty="0"/>
          </a:p>
          <a:p>
            <a:r>
              <a:rPr lang="ja-JP" altLang="en-US" sz="2800" dirty="0">
                <a:solidFill>
                  <a:srgbClr val="0070C0"/>
                </a:solidFill>
              </a:rPr>
              <a:t>おき</a:t>
            </a:r>
            <a:r>
              <a:rPr lang="ja-JP" altLang="en-US" sz="2800" dirty="0">
                <a:solidFill>
                  <a:srgbClr val="FF0000"/>
                </a:solidFill>
              </a:rPr>
              <a:t>ました                 </a:t>
            </a:r>
            <a:r>
              <a:rPr lang="zh-CN" altLang="en-US" sz="2800" dirty="0">
                <a:solidFill>
                  <a:srgbClr val="0070C0"/>
                </a:solidFill>
              </a:rPr>
              <a:t>起床了</a:t>
            </a:r>
            <a:endParaRPr lang="en-US" altLang="ja-JP" sz="2800" dirty="0">
              <a:solidFill>
                <a:srgbClr val="0070C0"/>
              </a:solidFill>
            </a:endParaRPr>
          </a:p>
          <a:p>
            <a:r>
              <a:rPr lang="ja-JP" altLang="en-US" sz="2800" dirty="0">
                <a:solidFill>
                  <a:srgbClr val="0070C0"/>
                </a:solidFill>
              </a:rPr>
              <a:t>おき</a:t>
            </a:r>
            <a:r>
              <a:rPr lang="ja-JP" altLang="en-US" sz="2800" dirty="0">
                <a:solidFill>
                  <a:srgbClr val="FF0000"/>
                </a:solidFill>
              </a:rPr>
              <a:t>ませんでした     </a:t>
            </a:r>
            <a:r>
              <a:rPr lang="zh-CN" altLang="en-US" sz="2800" dirty="0">
                <a:solidFill>
                  <a:srgbClr val="0070C0"/>
                </a:solidFill>
              </a:rPr>
              <a:t>没起床</a:t>
            </a:r>
            <a:endParaRPr lang="en-US" altLang="zh-CN" sz="2800" dirty="0">
              <a:solidFill>
                <a:srgbClr val="0070C0"/>
              </a:solidFill>
            </a:endParaRPr>
          </a:p>
          <a:p>
            <a:r>
              <a:rPr lang="zh-CN" altLang="en-US" sz="2800" dirty="0">
                <a:solidFill>
                  <a:srgbClr val="0070C0"/>
                </a:solidFill>
              </a:rPr>
              <a:t> </a:t>
            </a:r>
            <a:r>
              <a:rPr lang="zh-CN" altLang="en-US" sz="2800" dirty="0">
                <a:solidFill>
                  <a:srgbClr val="FF0000"/>
                </a:solidFill>
              </a:rPr>
              <a:t>过去否定</a:t>
            </a:r>
          </a:p>
        </p:txBody>
      </p:sp>
    </p:spTree>
    <p:extLst>
      <p:ext uri="{BB962C8B-B14F-4D97-AF65-F5344CB8AC3E}">
        <p14:creationId xmlns:p14="http://schemas.microsoft.com/office/powerpoint/2010/main" val="2306240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2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36728"/>
            <a:ext cx="10515600" cy="61005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3200" dirty="0">
                <a:solidFill>
                  <a:srgbClr val="0070C0"/>
                </a:solidFill>
              </a:rPr>
              <a:t>毎朝　</a:t>
            </a:r>
            <a:r>
              <a:rPr lang="en-US" altLang="ja-JP" sz="3200" dirty="0">
                <a:solidFill>
                  <a:srgbClr val="0070C0"/>
                </a:solidFill>
              </a:rPr>
              <a:t>6</a:t>
            </a:r>
            <a:r>
              <a:rPr lang="ja-JP" altLang="en-US" sz="3200" dirty="0">
                <a:solidFill>
                  <a:srgbClr val="0070C0"/>
                </a:solidFill>
              </a:rPr>
              <a:t>時</a:t>
            </a:r>
            <a:r>
              <a:rPr lang="ja-JP" altLang="en-US" sz="3200" dirty="0">
                <a:solidFill>
                  <a:srgbClr val="FF0000"/>
                </a:solidFill>
              </a:rPr>
              <a:t>に</a:t>
            </a:r>
            <a:r>
              <a:rPr lang="ja-JP" altLang="en-US" sz="3200" dirty="0">
                <a:solidFill>
                  <a:srgbClr val="0070C0"/>
                </a:solidFill>
              </a:rPr>
              <a:t>　起きます。</a:t>
            </a:r>
            <a:endParaRPr lang="en-US" altLang="ja-JP" sz="32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altLang="ja-JP" sz="32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ja-JP" altLang="en-US" sz="3200" dirty="0">
                <a:solidFill>
                  <a:srgbClr val="0070C0"/>
                </a:solidFill>
              </a:rPr>
              <a:t>けさ　</a:t>
            </a:r>
            <a:r>
              <a:rPr lang="en-US" altLang="ja-JP" sz="3200" dirty="0">
                <a:solidFill>
                  <a:srgbClr val="0070C0"/>
                </a:solidFill>
              </a:rPr>
              <a:t>6</a:t>
            </a:r>
            <a:r>
              <a:rPr lang="ja-JP" altLang="en-US" sz="3200" dirty="0">
                <a:solidFill>
                  <a:srgbClr val="0070C0"/>
                </a:solidFill>
              </a:rPr>
              <a:t>時</a:t>
            </a:r>
            <a:r>
              <a:rPr lang="ja-JP" altLang="en-US" sz="3200" dirty="0">
                <a:solidFill>
                  <a:srgbClr val="FF0000"/>
                </a:solidFill>
              </a:rPr>
              <a:t>に</a:t>
            </a:r>
            <a:r>
              <a:rPr lang="ja-JP" altLang="en-US" sz="3200" dirty="0">
                <a:solidFill>
                  <a:srgbClr val="0070C0"/>
                </a:solidFill>
              </a:rPr>
              <a:t>　起き</a:t>
            </a:r>
            <a:r>
              <a:rPr lang="ja-JP" altLang="en-US" sz="3200" dirty="0">
                <a:solidFill>
                  <a:srgbClr val="FF0000"/>
                </a:solidFill>
              </a:rPr>
              <a:t>ました</a:t>
            </a:r>
            <a:r>
              <a:rPr lang="ja-JP" altLang="en-US" sz="3200" dirty="0">
                <a:solidFill>
                  <a:srgbClr val="0070C0"/>
                </a:solidFill>
              </a:rPr>
              <a:t>。　　</a:t>
            </a:r>
            <a:endParaRPr lang="en-US" altLang="ja-JP" sz="32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altLang="zh-CN" sz="32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zh-CN" altLang="en-US" dirty="0">
                <a:solidFill>
                  <a:srgbClr val="FF0000"/>
                </a:solidFill>
              </a:rPr>
              <a:t>（含数字的）具体时间点</a:t>
            </a:r>
            <a:r>
              <a:rPr lang="ja-JP" altLang="en-US" dirty="0">
                <a:solidFill>
                  <a:srgbClr val="FF0000"/>
                </a:solidFill>
              </a:rPr>
              <a:t>に　</a:t>
            </a:r>
            <a:r>
              <a:rPr lang="zh-CN" altLang="en-US" b="1" u="sng" dirty="0">
                <a:solidFill>
                  <a:srgbClr val="FF0000"/>
                </a:solidFill>
              </a:rPr>
              <a:t>瞬间</a:t>
            </a:r>
            <a:r>
              <a:rPr lang="zh-CN" altLang="en-US" dirty="0">
                <a:solidFill>
                  <a:srgbClr val="FF0000"/>
                </a:solidFill>
              </a:rPr>
              <a:t>动词          </a:t>
            </a:r>
            <a:r>
              <a:rPr lang="zh-CN" altLang="en-US" dirty="0">
                <a:solidFill>
                  <a:srgbClr val="0070C0"/>
                </a:solidFill>
              </a:rPr>
              <a:t>动作发生的时间点</a:t>
            </a:r>
            <a:endParaRPr lang="en-US" altLang="zh-CN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zh-CN" altLang="en-US" sz="2000" dirty="0">
                <a:solidFill>
                  <a:srgbClr val="0070C0"/>
                </a:solidFill>
              </a:rPr>
              <a:t>    时间、日期、年份        </a:t>
            </a:r>
            <a:endParaRPr lang="en-US" altLang="zh-CN" sz="20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zh-CN" altLang="en-US" sz="2000" dirty="0">
                <a:solidFill>
                  <a:srgbClr val="0070C0"/>
                </a:solidFill>
              </a:rPr>
              <a:t>星期、季节（可加可不加）</a:t>
            </a:r>
            <a:endParaRPr lang="en-US" altLang="zh-CN" sz="20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altLang="ja-JP" sz="20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ja-JP" altLang="en-US" sz="3200" dirty="0">
                <a:solidFill>
                  <a:srgbClr val="0070C0"/>
                </a:solidFill>
              </a:rPr>
              <a:t>昨日の晩</a:t>
            </a:r>
            <a:r>
              <a:rPr lang="en-US" altLang="ja-JP" sz="3200" dirty="0">
                <a:solidFill>
                  <a:srgbClr val="FF0000"/>
                </a:solidFill>
              </a:rPr>
              <a:t>8</a:t>
            </a:r>
            <a:r>
              <a:rPr lang="ja-JP" altLang="en-US" sz="3200" dirty="0">
                <a:solidFill>
                  <a:srgbClr val="FF0000"/>
                </a:solidFill>
              </a:rPr>
              <a:t>時から</a:t>
            </a:r>
            <a:r>
              <a:rPr lang="en-US" altLang="ja-JP" sz="3200" dirty="0">
                <a:solidFill>
                  <a:srgbClr val="FF0000"/>
                </a:solidFill>
              </a:rPr>
              <a:t>10</a:t>
            </a:r>
            <a:r>
              <a:rPr lang="ja-JP" altLang="en-US" sz="3200" dirty="0">
                <a:solidFill>
                  <a:srgbClr val="FF0000"/>
                </a:solidFill>
              </a:rPr>
              <a:t>時まで</a:t>
            </a:r>
            <a:r>
              <a:rPr lang="ja-JP" altLang="en-US" sz="3200" dirty="0">
                <a:solidFill>
                  <a:srgbClr val="0070C0"/>
                </a:solidFill>
              </a:rPr>
              <a:t>勉強しました。</a:t>
            </a:r>
            <a:endParaRPr lang="en-US" altLang="ja-JP" sz="32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zh-CN" altLang="en-US" sz="3200" dirty="0">
                <a:solidFill>
                  <a:srgbClr val="0070C0"/>
                </a:solidFill>
              </a:rPr>
              <a:t>         时间段 </a:t>
            </a:r>
            <a:r>
              <a:rPr lang="en-US" altLang="zh-CN" sz="3200" dirty="0">
                <a:solidFill>
                  <a:srgbClr val="0070C0"/>
                </a:solidFill>
              </a:rPr>
              <a:t>+ </a:t>
            </a:r>
            <a:r>
              <a:rPr lang="zh-CN" altLang="en-US" sz="3200" dirty="0">
                <a:solidFill>
                  <a:srgbClr val="0070C0"/>
                </a:solidFill>
              </a:rPr>
              <a:t>可持续的动词</a:t>
            </a:r>
          </a:p>
        </p:txBody>
      </p:sp>
    </p:spTree>
    <p:extLst>
      <p:ext uri="{BB962C8B-B14F-4D97-AF65-F5344CB8AC3E}">
        <p14:creationId xmlns:p14="http://schemas.microsoft.com/office/powerpoint/2010/main" val="10183545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232012"/>
            <a:ext cx="10515600" cy="6223379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/>
              <a:t>今天要学习。</a:t>
            </a:r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明天不学习。</a:t>
            </a:r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今天早上</a:t>
            </a:r>
            <a:r>
              <a:rPr lang="en-US" altLang="zh-CN" dirty="0"/>
              <a:t>7</a:t>
            </a:r>
            <a:r>
              <a:rPr lang="zh-CN" altLang="en-US" dirty="0"/>
              <a:t>点起床的。</a:t>
            </a:r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昨天晚上</a:t>
            </a:r>
            <a:r>
              <a:rPr lang="en-US" altLang="zh-CN" dirty="0"/>
              <a:t>10</a:t>
            </a:r>
            <a:r>
              <a:rPr lang="zh-CN" altLang="en-US" dirty="0"/>
              <a:t>点睡觉的。</a:t>
            </a:r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后天早上</a:t>
            </a:r>
            <a:r>
              <a:rPr lang="en-US" altLang="zh-CN" dirty="0"/>
              <a:t>6</a:t>
            </a:r>
            <a:r>
              <a:rPr lang="zh-CN" altLang="en-US" dirty="0"/>
              <a:t>点半起床</a:t>
            </a:r>
          </a:p>
        </p:txBody>
      </p:sp>
    </p:spTree>
    <p:extLst>
      <p:ext uri="{BB962C8B-B14F-4D97-AF65-F5344CB8AC3E}">
        <p14:creationId xmlns:p14="http://schemas.microsoft.com/office/powerpoint/2010/main" val="34050711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36728"/>
            <a:ext cx="10515600" cy="6100550"/>
          </a:xfrm>
        </p:spPr>
        <p:txBody>
          <a:bodyPr/>
          <a:lstStyle/>
          <a:p>
            <a:pPr marL="0" indent="0">
              <a:buNone/>
            </a:pPr>
            <a:r>
              <a:rPr lang="ja-JP" altLang="en-US" dirty="0">
                <a:solidFill>
                  <a:srgbClr val="FF0000"/>
                </a:solidFill>
              </a:rPr>
              <a:t>～から～まで   </a:t>
            </a:r>
            <a:r>
              <a:rPr lang="zh-CN" altLang="en-US" dirty="0">
                <a:solidFill>
                  <a:srgbClr val="FF0000"/>
                </a:solidFill>
              </a:rPr>
              <a:t>助词</a:t>
            </a:r>
            <a:endParaRPr lang="en-US" altLang="ja-JP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rgbClr val="FF0000"/>
                </a:solidFill>
              </a:rPr>
              <a:t>東京から大阪まで     </a:t>
            </a:r>
            <a:r>
              <a:rPr lang="zh-CN" altLang="en-US" dirty="0">
                <a:solidFill>
                  <a:srgbClr val="FF0000"/>
                </a:solidFill>
              </a:rPr>
              <a:t>地点</a:t>
            </a:r>
            <a:endParaRPr lang="en-US" altLang="ja-JP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dirty="0">
                <a:solidFill>
                  <a:srgbClr val="0070C0"/>
                </a:solidFill>
              </a:rPr>
              <a:t>7</a:t>
            </a:r>
            <a:r>
              <a:rPr lang="ja-JP" altLang="en-US" dirty="0">
                <a:solidFill>
                  <a:srgbClr val="0070C0"/>
                </a:solidFill>
              </a:rPr>
              <a:t>時から</a:t>
            </a:r>
            <a:r>
              <a:rPr lang="en-US" altLang="ja-JP" dirty="0">
                <a:solidFill>
                  <a:srgbClr val="0070C0"/>
                </a:solidFill>
              </a:rPr>
              <a:t>5</a:t>
            </a:r>
            <a:r>
              <a:rPr lang="ja-JP" altLang="en-US" dirty="0">
                <a:solidFill>
                  <a:srgbClr val="0070C0"/>
                </a:solidFill>
              </a:rPr>
              <a:t>時まで      </a:t>
            </a:r>
            <a:r>
              <a:rPr lang="zh-CN" altLang="en-US" dirty="0">
                <a:solidFill>
                  <a:srgbClr val="FF0000"/>
                </a:solidFill>
              </a:rPr>
              <a:t>时间</a:t>
            </a:r>
            <a:endParaRPr lang="en-US" altLang="zh-CN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altLang="ja-JP" sz="14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rgbClr val="0070C0"/>
                </a:solidFill>
              </a:rPr>
              <a:t>銀行は</a:t>
            </a:r>
            <a:r>
              <a:rPr lang="en-US" altLang="ja-JP" dirty="0">
                <a:solidFill>
                  <a:srgbClr val="0070C0"/>
                </a:solidFill>
              </a:rPr>
              <a:t>9</a:t>
            </a:r>
            <a:r>
              <a:rPr lang="ja-JP" altLang="en-US" dirty="0">
                <a:solidFill>
                  <a:srgbClr val="0070C0"/>
                </a:solidFill>
              </a:rPr>
              <a:t>時から</a:t>
            </a:r>
            <a:r>
              <a:rPr lang="en-US" altLang="ja-JP" dirty="0">
                <a:solidFill>
                  <a:srgbClr val="0070C0"/>
                </a:solidFill>
              </a:rPr>
              <a:t>4</a:t>
            </a:r>
            <a:r>
              <a:rPr lang="ja-JP" altLang="en-US" dirty="0">
                <a:solidFill>
                  <a:srgbClr val="0070C0"/>
                </a:solidFill>
              </a:rPr>
              <a:t>時までです。</a:t>
            </a:r>
            <a:endParaRPr lang="en-US" altLang="ja-JP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rgbClr val="0070C0"/>
                </a:solidFill>
              </a:rPr>
              <a:t>銀行は何時から何時までですか。</a:t>
            </a:r>
            <a:endParaRPr lang="en-US" altLang="ja-JP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zh-CN" altLang="en-US" dirty="0"/>
              <a:t>可分开使用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>
                <a:solidFill>
                  <a:srgbClr val="0070C0"/>
                </a:solidFill>
              </a:rPr>
              <a:t>学校は</a:t>
            </a:r>
            <a:r>
              <a:rPr lang="en-US" altLang="ja-JP" dirty="0">
                <a:solidFill>
                  <a:srgbClr val="0070C0"/>
                </a:solidFill>
              </a:rPr>
              <a:t>8</a:t>
            </a:r>
            <a:r>
              <a:rPr lang="ja-JP" altLang="en-US" dirty="0">
                <a:solidFill>
                  <a:srgbClr val="0070C0"/>
                </a:solidFill>
              </a:rPr>
              <a:t>時から</a:t>
            </a:r>
            <a:r>
              <a:rPr lang="ja-JP" altLang="en-US" dirty="0">
                <a:solidFill>
                  <a:srgbClr val="FF0000"/>
                </a:solidFill>
              </a:rPr>
              <a:t>です</a:t>
            </a:r>
            <a:r>
              <a:rPr lang="ja-JP" altLang="en-US" dirty="0">
                <a:solidFill>
                  <a:srgbClr val="0070C0"/>
                </a:solidFill>
              </a:rPr>
              <a:t>。    </a:t>
            </a:r>
            <a:r>
              <a:rPr lang="zh-CN" altLang="en-US" b="1" dirty="0">
                <a:solidFill>
                  <a:srgbClr val="FF0000"/>
                </a:solidFill>
              </a:rPr>
              <a:t>名词句</a:t>
            </a:r>
            <a:endParaRPr lang="en-US" altLang="ja-JP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rgbClr val="0070C0"/>
                </a:solidFill>
              </a:rPr>
              <a:t>学校は</a:t>
            </a:r>
            <a:r>
              <a:rPr lang="en-US" altLang="ja-JP" dirty="0">
                <a:solidFill>
                  <a:srgbClr val="0070C0"/>
                </a:solidFill>
              </a:rPr>
              <a:t>5</a:t>
            </a:r>
            <a:r>
              <a:rPr lang="ja-JP" altLang="en-US" dirty="0">
                <a:solidFill>
                  <a:srgbClr val="0070C0"/>
                </a:solidFill>
              </a:rPr>
              <a:t>時までです。</a:t>
            </a:r>
            <a:endParaRPr lang="en-US" altLang="ja-JP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altLang="zh-CN" sz="14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rgbClr val="0070C0"/>
                </a:solidFill>
              </a:rPr>
              <a:t>毎日</a:t>
            </a:r>
            <a:r>
              <a:rPr lang="en-US" altLang="ja-JP" dirty="0">
                <a:solidFill>
                  <a:srgbClr val="0070C0"/>
                </a:solidFill>
              </a:rPr>
              <a:t>8</a:t>
            </a:r>
            <a:r>
              <a:rPr lang="ja-JP" altLang="en-US" dirty="0">
                <a:solidFill>
                  <a:srgbClr val="0070C0"/>
                </a:solidFill>
              </a:rPr>
              <a:t>時から</a:t>
            </a:r>
            <a:r>
              <a:rPr lang="en-US" altLang="ja-JP" dirty="0">
                <a:solidFill>
                  <a:srgbClr val="0070C0"/>
                </a:solidFill>
              </a:rPr>
              <a:t>5</a:t>
            </a:r>
            <a:r>
              <a:rPr lang="ja-JP" altLang="en-US" dirty="0">
                <a:solidFill>
                  <a:srgbClr val="0070C0"/>
                </a:solidFill>
              </a:rPr>
              <a:t>時まで</a:t>
            </a:r>
            <a:r>
              <a:rPr lang="ja-JP" altLang="en-US" dirty="0">
                <a:solidFill>
                  <a:srgbClr val="FF0000"/>
                </a:solidFill>
              </a:rPr>
              <a:t>勉強します</a:t>
            </a:r>
            <a:r>
              <a:rPr lang="ja-JP" altLang="en-US" dirty="0">
                <a:solidFill>
                  <a:srgbClr val="0070C0"/>
                </a:solidFill>
              </a:rPr>
              <a:t>。　</a:t>
            </a:r>
            <a:r>
              <a:rPr lang="zh-CN" altLang="en-US" b="1" dirty="0">
                <a:solidFill>
                  <a:srgbClr val="FF0000"/>
                </a:solidFill>
              </a:rPr>
              <a:t>动词句</a:t>
            </a:r>
            <a:endParaRPr lang="en-US" altLang="zh-CN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rgbClr val="0070C0"/>
                </a:solidFill>
              </a:rPr>
              <a:t>毎日</a:t>
            </a:r>
            <a:r>
              <a:rPr lang="en-US" altLang="ja-JP" dirty="0">
                <a:solidFill>
                  <a:srgbClr val="0070C0"/>
                </a:solidFill>
              </a:rPr>
              <a:t>5</a:t>
            </a:r>
            <a:r>
              <a:rPr lang="ja-JP" altLang="en-US" dirty="0">
                <a:solidFill>
                  <a:srgbClr val="0070C0"/>
                </a:solidFill>
              </a:rPr>
              <a:t>時まで勉強します。</a:t>
            </a:r>
            <a:endParaRPr lang="zh-CN" alt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2172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36728"/>
            <a:ext cx="10515600" cy="6100550"/>
          </a:xfrm>
        </p:spPr>
        <p:txBody>
          <a:bodyPr/>
          <a:lstStyle/>
          <a:p>
            <a:pPr marL="0" indent="0">
              <a:buNone/>
            </a:pPr>
            <a:r>
              <a:rPr lang="ja-JP" altLang="en-US" dirty="0">
                <a:solidFill>
                  <a:srgbClr val="0070C0"/>
                </a:solidFill>
              </a:rPr>
              <a:t>一昨日　昨日　今日　明日　明後日</a:t>
            </a:r>
            <a:endParaRPr lang="en-US" altLang="ja-JP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rgbClr val="0070C0"/>
                </a:solidFill>
              </a:rPr>
              <a:t>今朝</a:t>
            </a:r>
            <a:endParaRPr lang="en-US" altLang="ja-JP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rgbClr val="FF0000"/>
                </a:solidFill>
              </a:rPr>
              <a:t>～から～まで   </a:t>
            </a:r>
            <a:r>
              <a:rPr lang="zh-CN" altLang="en-US" dirty="0">
                <a:solidFill>
                  <a:srgbClr val="FF0000"/>
                </a:solidFill>
              </a:rPr>
              <a:t>助词</a:t>
            </a:r>
            <a:endParaRPr lang="en-US" altLang="ja-JP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rgbClr val="FF0000"/>
                </a:solidFill>
              </a:rPr>
              <a:t>東京から大阪まで     </a:t>
            </a:r>
            <a:r>
              <a:rPr lang="zh-CN" altLang="en-US" dirty="0">
                <a:solidFill>
                  <a:srgbClr val="FF0000"/>
                </a:solidFill>
              </a:rPr>
              <a:t>地点</a:t>
            </a:r>
            <a:endParaRPr lang="en-US" altLang="ja-JP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dirty="0">
                <a:solidFill>
                  <a:srgbClr val="0070C0"/>
                </a:solidFill>
              </a:rPr>
              <a:t>7</a:t>
            </a:r>
            <a:r>
              <a:rPr lang="ja-JP" altLang="en-US" dirty="0">
                <a:solidFill>
                  <a:srgbClr val="0070C0"/>
                </a:solidFill>
              </a:rPr>
              <a:t>時から</a:t>
            </a:r>
            <a:r>
              <a:rPr lang="en-US" altLang="ja-JP" dirty="0">
                <a:solidFill>
                  <a:srgbClr val="0070C0"/>
                </a:solidFill>
              </a:rPr>
              <a:t>5</a:t>
            </a:r>
            <a:r>
              <a:rPr lang="ja-JP" altLang="en-US" dirty="0">
                <a:solidFill>
                  <a:srgbClr val="0070C0"/>
                </a:solidFill>
              </a:rPr>
              <a:t>時まで      </a:t>
            </a:r>
            <a:r>
              <a:rPr lang="zh-CN" altLang="en-US" dirty="0">
                <a:solidFill>
                  <a:srgbClr val="FF0000"/>
                </a:solidFill>
              </a:rPr>
              <a:t>时间</a:t>
            </a:r>
            <a:endParaRPr lang="en-US" altLang="zh-CN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altLang="ja-JP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rgbClr val="0070C0"/>
                </a:solidFill>
              </a:rPr>
              <a:t>銀行は</a:t>
            </a:r>
            <a:r>
              <a:rPr lang="en-US" altLang="ja-JP" dirty="0">
                <a:solidFill>
                  <a:srgbClr val="0070C0"/>
                </a:solidFill>
              </a:rPr>
              <a:t>9</a:t>
            </a:r>
            <a:r>
              <a:rPr lang="ja-JP" altLang="en-US" dirty="0">
                <a:solidFill>
                  <a:srgbClr val="0070C0"/>
                </a:solidFill>
              </a:rPr>
              <a:t>時から</a:t>
            </a:r>
            <a:r>
              <a:rPr lang="en-US" altLang="ja-JP" dirty="0">
                <a:solidFill>
                  <a:srgbClr val="0070C0"/>
                </a:solidFill>
              </a:rPr>
              <a:t>4</a:t>
            </a:r>
            <a:r>
              <a:rPr lang="ja-JP" altLang="en-US" dirty="0">
                <a:solidFill>
                  <a:srgbClr val="0070C0"/>
                </a:solidFill>
              </a:rPr>
              <a:t>時までです。</a:t>
            </a:r>
            <a:endParaRPr lang="en-US" altLang="ja-JP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rgbClr val="0070C0"/>
                </a:solidFill>
              </a:rPr>
              <a:t>銀行は何時から何時までですか。</a:t>
            </a:r>
            <a:endParaRPr lang="en-US" altLang="ja-JP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zh-CN" altLang="en-US" dirty="0"/>
              <a:t>可分开使用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>
                <a:solidFill>
                  <a:srgbClr val="0070C0"/>
                </a:solidFill>
              </a:rPr>
              <a:t>学校は</a:t>
            </a:r>
            <a:r>
              <a:rPr lang="en-US" altLang="ja-JP" dirty="0">
                <a:solidFill>
                  <a:srgbClr val="0070C0"/>
                </a:solidFill>
              </a:rPr>
              <a:t>8</a:t>
            </a:r>
            <a:r>
              <a:rPr lang="ja-JP" altLang="en-US" dirty="0">
                <a:solidFill>
                  <a:srgbClr val="0070C0"/>
                </a:solidFill>
              </a:rPr>
              <a:t>時からです。    </a:t>
            </a:r>
            <a:r>
              <a:rPr lang="zh-CN" altLang="en-US" dirty="0">
                <a:solidFill>
                  <a:srgbClr val="0070C0"/>
                </a:solidFill>
              </a:rPr>
              <a:t>名词句</a:t>
            </a:r>
            <a:endParaRPr lang="en-US" altLang="ja-JP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rgbClr val="0070C0"/>
                </a:solidFill>
              </a:rPr>
              <a:t>学校は</a:t>
            </a:r>
            <a:r>
              <a:rPr lang="en-US" altLang="ja-JP" dirty="0">
                <a:solidFill>
                  <a:srgbClr val="0070C0"/>
                </a:solidFill>
              </a:rPr>
              <a:t>5</a:t>
            </a:r>
            <a:r>
              <a:rPr lang="ja-JP" altLang="en-US" dirty="0">
                <a:solidFill>
                  <a:srgbClr val="0070C0"/>
                </a:solidFill>
              </a:rPr>
              <a:t>時までです。</a:t>
            </a:r>
            <a:endParaRPr lang="en-US" altLang="ja-JP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zh-CN" alt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8952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36728"/>
            <a:ext cx="10515600" cy="61005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4000" dirty="0">
                <a:solidFill>
                  <a:srgbClr val="0070C0"/>
                </a:solidFill>
              </a:rPr>
              <a:t>何時に起きましたか。</a:t>
            </a:r>
            <a:endParaRPr lang="en-US" altLang="ja-JP" sz="40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altLang="ja-JP" sz="40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ja-JP" altLang="en-US" sz="4000" dirty="0">
                <a:solidFill>
                  <a:srgbClr val="FF0000"/>
                </a:solidFill>
              </a:rPr>
              <a:t>いつ</a:t>
            </a:r>
            <a:r>
              <a:rPr lang="ja-JP" altLang="en-US" sz="4000" dirty="0">
                <a:solidFill>
                  <a:srgbClr val="0070C0"/>
                </a:solidFill>
              </a:rPr>
              <a:t>起きましたか。</a:t>
            </a:r>
            <a:endParaRPr lang="en-US" altLang="ja-JP" sz="40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zh-CN" altLang="en-US" sz="3200" dirty="0">
                <a:solidFill>
                  <a:srgbClr val="FF0000"/>
                </a:solidFill>
              </a:rPr>
              <a:t>什么时候</a:t>
            </a:r>
            <a:endParaRPr lang="en-US" altLang="zh-CN" sz="32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ja-JP" sz="32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ja-JP" altLang="en-US" sz="4000" dirty="0">
                <a:solidFill>
                  <a:srgbClr val="0070C0"/>
                </a:solidFill>
              </a:rPr>
              <a:t>何時から何時まで勉強しますか。</a:t>
            </a:r>
            <a:endParaRPr lang="en-US" altLang="ja-JP" sz="40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ja-JP" altLang="en-US" sz="4000" dirty="0">
                <a:solidFill>
                  <a:srgbClr val="FF0000"/>
                </a:solidFill>
              </a:rPr>
              <a:t>いつ</a:t>
            </a:r>
            <a:r>
              <a:rPr lang="ja-JP" altLang="en-US" sz="4000" dirty="0">
                <a:solidFill>
                  <a:srgbClr val="0070C0"/>
                </a:solidFill>
              </a:rPr>
              <a:t>から</a:t>
            </a:r>
            <a:r>
              <a:rPr lang="ja-JP" altLang="en-US" sz="4000" dirty="0">
                <a:solidFill>
                  <a:srgbClr val="FF0000"/>
                </a:solidFill>
              </a:rPr>
              <a:t>いつ</a:t>
            </a:r>
            <a:r>
              <a:rPr lang="ja-JP" altLang="en-US" sz="4000" dirty="0">
                <a:solidFill>
                  <a:srgbClr val="0070C0"/>
                </a:solidFill>
              </a:rPr>
              <a:t>まで勉強しますか。</a:t>
            </a:r>
            <a:endParaRPr lang="en-US" altLang="ja-JP" sz="40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altLang="ja-JP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6256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36728"/>
            <a:ext cx="10515600" cy="61005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3600" dirty="0">
                <a:solidFill>
                  <a:srgbClr val="FF0000"/>
                </a:solidFill>
              </a:rPr>
              <a:t>助词</a:t>
            </a:r>
            <a:r>
              <a:rPr lang="ja-JP" altLang="en-US" sz="3600" dirty="0">
                <a:solidFill>
                  <a:srgbClr val="FF0000"/>
                </a:solidFill>
              </a:rPr>
              <a:t>は</a:t>
            </a:r>
            <a:r>
              <a:rPr lang="zh-CN" altLang="en-US" sz="3600" dirty="0">
                <a:solidFill>
                  <a:srgbClr val="FF0000"/>
                </a:solidFill>
              </a:rPr>
              <a:t>的作用</a:t>
            </a:r>
            <a:endParaRPr lang="en-US" altLang="ja-JP" sz="36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ja-JP" sz="32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ja-JP" altLang="en-US" sz="3600" dirty="0">
                <a:solidFill>
                  <a:srgbClr val="0070C0"/>
                </a:solidFill>
              </a:rPr>
              <a:t>私</a:t>
            </a:r>
            <a:r>
              <a:rPr lang="ja-JP" altLang="en-US" sz="3600" dirty="0">
                <a:solidFill>
                  <a:srgbClr val="FF0000"/>
                </a:solidFill>
              </a:rPr>
              <a:t>は</a:t>
            </a:r>
            <a:r>
              <a:rPr lang="ja-JP" altLang="en-US" sz="3600" dirty="0">
                <a:solidFill>
                  <a:srgbClr val="0070C0"/>
                </a:solidFill>
              </a:rPr>
              <a:t>学生です。</a:t>
            </a:r>
            <a:endParaRPr lang="en-US" altLang="ja-JP" sz="36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zh-CN" altLang="en-US" sz="3600" dirty="0">
                <a:solidFill>
                  <a:srgbClr val="0070C0"/>
                </a:solidFill>
              </a:rPr>
              <a:t>提示主题</a:t>
            </a:r>
            <a:endParaRPr lang="en-US" altLang="zh-CN" sz="36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altLang="ja-JP" sz="3600" dirty="0">
              <a:solidFill>
                <a:srgbClr val="0070C0"/>
              </a:solidFill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ja-JP" altLang="en-US" sz="3600" dirty="0">
                <a:solidFill>
                  <a:srgbClr val="0070C0"/>
                </a:solidFill>
              </a:rPr>
              <a:t>小野さん</a:t>
            </a:r>
            <a:r>
              <a:rPr lang="ja-JP" altLang="en-US" sz="3600" dirty="0">
                <a:solidFill>
                  <a:srgbClr val="FF0000"/>
                </a:solidFill>
              </a:rPr>
              <a:t>は</a:t>
            </a:r>
            <a:r>
              <a:rPr lang="ja-JP" altLang="en-US" sz="3600" dirty="0">
                <a:solidFill>
                  <a:srgbClr val="0070C0"/>
                </a:solidFill>
              </a:rPr>
              <a:t>今日</a:t>
            </a:r>
            <a:r>
              <a:rPr lang="ja-JP" altLang="en-US" sz="3600" dirty="0">
                <a:solidFill>
                  <a:srgbClr val="FF0000"/>
                </a:solidFill>
              </a:rPr>
              <a:t>は</a:t>
            </a:r>
            <a:r>
              <a:rPr lang="ja-JP" altLang="en-US" sz="3600" dirty="0">
                <a:solidFill>
                  <a:srgbClr val="0070C0"/>
                </a:solidFill>
              </a:rPr>
              <a:t>休みます。</a:t>
            </a:r>
            <a:endParaRPr lang="en-US" altLang="ja-JP" sz="3600" dirty="0">
              <a:solidFill>
                <a:srgbClr val="0070C0"/>
              </a:solidFill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altLang="ja-JP" sz="3600" dirty="0">
                <a:solidFill>
                  <a:srgbClr val="0070C0"/>
                </a:solidFill>
              </a:rPr>
              <a:t>   </a:t>
            </a:r>
            <a:r>
              <a:rPr lang="zh-CN" altLang="en-US" dirty="0">
                <a:solidFill>
                  <a:srgbClr val="0070C0"/>
                </a:solidFill>
              </a:rPr>
              <a:t>主题                强调</a:t>
            </a:r>
            <a:r>
              <a:rPr lang="zh-CN" altLang="en-US" dirty="0">
                <a:solidFill>
                  <a:srgbClr val="FF0000"/>
                </a:solidFill>
              </a:rPr>
              <a:t>对比 </a:t>
            </a:r>
            <a:endParaRPr lang="en-US" altLang="ja-JP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ja-JP" sz="3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0453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440</TotalTime>
  <Words>454</Words>
  <Application>Microsoft Office PowerPoint</Application>
  <PresentationFormat>宽屏</PresentationFormat>
  <Paragraphs>98</Paragraphs>
  <Slides>10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pan kurt</dc:creator>
  <cp:lastModifiedBy>8613622704899</cp:lastModifiedBy>
  <cp:revision>37</cp:revision>
  <dcterms:created xsi:type="dcterms:W3CDTF">2020-03-04T04:35:03Z</dcterms:created>
  <dcterms:modified xsi:type="dcterms:W3CDTF">2021-06-06T04:15:05Z</dcterms:modified>
</cp:coreProperties>
</file>