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92" r:id="rId2"/>
  </p:sldMasterIdLst>
  <p:notesMasterIdLst>
    <p:notesMasterId r:id="rId64"/>
  </p:notesMasterIdLst>
  <p:sldIdLst>
    <p:sldId id="256" r:id="rId3"/>
    <p:sldId id="264" r:id="rId4"/>
    <p:sldId id="258" r:id="rId5"/>
    <p:sldId id="257" r:id="rId6"/>
    <p:sldId id="259" r:id="rId7"/>
    <p:sldId id="260" r:id="rId8"/>
    <p:sldId id="261" r:id="rId9"/>
    <p:sldId id="262" r:id="rId10"/>
    <p:sldId id="279" r:id="rId11"/>
    <p:sldId id="263" r:id="rId12"/>
    <p:sldId id="265" r:id="rId13"/>
    <p:sldId id="266" r:id="rId14"/>
    <p:sldId id="267" r:id="rId15"/>
    <p:sldId id="268" r:id="rId16"/>
    <p:sldId id="282" r:id="rId17"/>
    <p:sldId id="269" r:id="rId18"/>
    <p:sldId id="270" r:id="rId19"/>
    <p:sldId id="271" r:id="rId20"/>
    <p:sldId id="272" r:id="rId21"/>
    <p:sldId id="273" r:id="rId22"/>
    <p:sldId id="280" r:id="rId23"/>
    <p:sldId id="274" r:id="rId24"/>
    <p:sldId id="275" r:id="rId25"/>
    <p:sldId id="276" r:id="rId26"/>
    <p:sldId id="278" r:id="rId27"/>
    <p:sldId id="277" r:id="rId28"/>
    <p:sldId id="281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7" r:id="rId45"/>
    <p:sldId id="301" r:id="rId46"/>
    <p:sldId id="302" r:id="rId47"/>
    <p:sldId id="304" r:id="rId48"/>
    <p:sldId id="305" r:id="rId49"/>
    <p:sldId id="306" r:id="rId50"/>
    <p:sldId id="308" r:id="rId51"/>
    <p:sldId id="309" r:id="rId52"/>
    <p:sldId id="310" r:id="rId53"/>
    <p:sldId id="311" r:id="rId54"/>
    <p:sldId id="312" r:id="rId55"/>
    <p:sldId id="313" r:id="rId56"/>
    <p:sldId id="314" r:id="rId57"/>
    <p:sldId id="315" r:id="rId58"/>
    <p:sldId id="316" r:id="rId59"/>
    <p:sldId id="284" r:id="rId60"/>
    <p:sldId id="317" r:id="rId61"/>
    <p:sldId id="318" r:id="rId62"/>
    <p:sldId id="319" r:id="rId6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10" autoAdjust="0"/>
    <p:restoredTop sz="94660"/>
  </p:normalViewPr>
  <p:slideViewPr>
    <p:cSldViewPr snapToGrid="0">
      <p:cViewPr varScale="1">
        <p:scale>
          <a:sx n="89" d="100"/>
          <a:sy n="89" d="100"/>
        </p:scale>
        <p:origin x="75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theme" Target="theme/theme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A1DA25-F49B-4724-A8C9-553BAC580367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1F2D3-DEBA-479E-AB36-F28FA2EFD0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5526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8847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39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5289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1266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3295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0551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68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65065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12701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51870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362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57282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76975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43000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428622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30024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70153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110160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26739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3185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7232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152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517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08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9574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676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4228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8062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87010-6E5F-4478-92D8-989EA1630D4D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B8FC489-32B8-4BF6-844D-BBD8ECCB8C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196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1B1B4E-06E3-4690-8289-4CAD4D1F4F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>
                <a:latin typeface="Yu Mincho Demibold" panose="02020600000000000000" pitchFamily="18" charset="-128"/>
                <a:ea typeface="Yu Mincho Demibold" panose="02020600000000000000" pitchFamily="18" charset="-128"/>
              </a:rPr>
              <a:t>日本語能力試験　Ｎ２　　</a:t>
            </a:r>
            <a:br>
              <a:rPr lang="en-US" altLang="ja-JP" dirty="0">
                <a:latin typeface="Yu Mincho Demibold" panose="02020600000000000000" pitchFamily="18" charset="-128"/>
                <a:ea typeface="Yu Mincho Demibold" panose="02020600000000000000" pitchFamily="18" charset="-128"/>
              </a:rPr>
            </a:br>
            <a:r>
              <a:rPr lang="en-US" altLang="ja-JP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—</a:t>
            </a:r>
            <a:r>
              <a:rPr lang="ja-JP" altLang="en-US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文法・第１課</a:t>
            </a:r>
            <a:endParaRPr lang="zh-CN" altLang="en-US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Yu Mincho Demibold" panose="02020600000000000000" pitchFamily="18" charset="-128"/>
              <a:ea typeface="Yu Mincho Demibold" panose="02020600000000000000" pitchFamily="18" charset="-128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FDC5F7F-448D-4307-A85C-76AC6417D4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</a:t>
            </a:r>
            <a:r>
              <a:rPr lang="zh-CN" alt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参考教材：</a:t>
            </a:r>
            <a:r>
              <a:rPr lang="en-US" altLang="zh-CN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《</a:t>
            </a:r>
            <a:r>
              <a:rPr lang="zh-CN" alt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新日语能力考试考前对策</a:t>
            </a:r>
            <a:r>
              <a:rPr lang="en-US" altLang="zh-CN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N2/</a:t>
            </a:r>
            <a:r>
              <a:rPr lang="zh-CN" alt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文法</a:t>
            </a:r>
            <a:r>
              <a:rPr lang="en-US" altLang="zh-CN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》</a:t>
            </a:r>
            <a:r>
              <a:rPr lang="zh-CN" alt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823153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7FFE82A4-BDED-4B07-BD55-070B7C7F82FB}"/>
              </a:ext>
            </a:extLst>
          </p:cNvPr>
          <p:cNvSpPr/>
          <p:nvPr/>
        </p:nvSpPr>
        <p:spPr>
          <a:xfrm>
            <a:off x="538889" y="514591"/>
            <a:ext cx="57246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语法二：</a:t>
            </a:r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病気</a:t>
            </a:r>
            <a:r>
              <a:rPr lang="ja-JP" altLang="en-US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がち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44CE1E82-DB8B-4C49-84A9-D488A4229C26}"/>
              </a:ext>
            </a:extLst>
          </p:cNvPr>
          <p:cNvSpPr/>
          <p:nvPr/>
        </p:nvSpPr>
        <p:spPr>
          <a:xfrm>
            <a:off x="6006411" y="653090"/>
            <a:ext cx="295465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（经常生病</a:t>
            </a:r>
            <a:r>
              <a:rPr lang="zh-CN" altLang="en-US" sz="3600" i="1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  <a:endParaRPr lang="zh-CN" altLang="en-US" sz="3600" b="0" i="1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84C25A24-CB66-41F0-A11E-EF1DEF583ABA}"/>
              </a:ext>
            </a:extLst>
          </p:cNvPr>
          <p:cNvSpPr/>
          <p:nvPr/>
        </p:nvSpPr>
        <p:spPr>
          <a:xfrm>
            <a:off x="314634" y="1654114"/>
            <a:ext cx="11383554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意味：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～することが多い・なりやすい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頻繁にそうなってしまうことを表す。</a:t>
            </a:r>
            <a:endParaRPr lang="en-US" altLang="ja-JP" sz="28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意図したことではなく、自然にそうなってしまうことが多い。</a:t>
            </a:r>
            <a:endParaRPr lang="en-US" altLang="ja-JP" sz="28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</a:t>
            </a:r>
            <a:r>
              <a:rPr lang="ja-JP" altLang="en-US" sz="2800" b="0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よくないことを言うことが多い。</a:t>
            </a:r>
            <a:endParaRPr lang="en-US" altLang="ja-JP" sz="28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zh-CN" alt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54B85C5-BCBE-4A5C-BC53-DD1E99C3C4D5}"/>
              </a:ext>
            </a:extLst>
          </p:cNvPr>
          <p:cNvSpPr/>
          <p:nvPr/>
        </p:nvSpPr>
        <p:spPr>
          <a:xfrm>
            <a:off x="477371" y="3978577"/>
            <a:ext cx="1096402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表示常常发生（不好）的事，特点在于“</a:t>
            </a:r>
            <a:r>
              <a:rPr lang="zh-CN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次数多</a:t>
            </a:r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”。</a:t>
            </a:r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大多不是说话人有意想去做的，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多为自然发生的。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“容易</a:t>
            </a:r>
            <a:r>
              <a:rPr lang="en-US" altLang="zh-CN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”“动不动就</a:t>
            </a:r>
            <a:r>
              <a:rPr lang="en-US" altLang="zh-CN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…”</a:t>
            </a:r>
            <a:endParaRPr lang="zh-CN" altLang="en-US" sz="3600" b="0" u="sng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7047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A9C73859-BD29-4BCF-B842-C346E5E91EFA}"/>
              </a:ext>
            </a:extLst>
          </p:cNvPr>
          <p:cNvSpPr/>
          <p:nvPr/>
        </p:nvSpPr>
        <p:spPr>
          <a:xfrm>
            <a:off x="540893" y="476940"/>
            <a:ext cx="50321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语法二：</a:t>
            </a:r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</a:t>
            </a:r>
            <a:r>
              <a:rPr lang="ja-JP" altLang="en-US" sz="5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がち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8247F850-A9A0-4DDE-B91B-AF56FD7E15AF}"/>
              </a:ext>
            </a:extLst>
          </p:cNvPr>
          <p:cNvSpPr/>
          <p:nvPr/>
        </p:nvSpPr>
        <p:spPr>
          <a:xfrm>
            <a:off x="427656" y="1595735"/>
            <a:ext cx="203132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8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7B2B6BE-6296-4392-96F4-6AE4A25BEB9A}"/>
              </a:ext>
            </a:extLst>
          </p:cNvPr>
          <p:cNvSpPr/>
          <p:nvPr/>
        </p:nvSpPr>
        <p:spPr>
          <a:xfrm>
            <a:off x="2596375" y="1831806"/>
            <a:ext cx="249299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名詞＋がち</a:t>
            </a:r>
            <a:endParaRPr lang="zh-CN" altLang="en-US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E6CD38AA-A0A2-423A-B4C0-F0B3ECB6C4F1}"/>
              </a:ext>
            </a:extLst>
          </p:cNvPr>
          <p:cNvSpPr/>
          <p:nvPr/>
        </p:nvSpPr>
        <p:spPr>
          <a:xfrm>
            <a:off x="2596375" y="3377225"/>
            <a:ext cx="43396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動詞：～</a:t>
            </a:r>
            <a:r>
              <a:rPr lang="ja-JP" altLang="en-US" sz="3600" b="1" strike="sngStrike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ます</a:t>
            </a:r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＋がち</a:t>
            </a:r>
            <a:endParaRPr lang="zh-CN" altLang="en-US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6F4461B-B9C9-499C-8367-8C68D03AB537}"/>
              </a:ext>
            </a:extLst>
          </p:cNvPr>
          <p:cNvSpPr/>
          <p:nvPr/>
        </p:nvSpPr>
        <p:spPr>
          <a:xfrm>
            <a:off x="2295108" y="2386453"/>
            <a:ext cx="485261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（例：留守がち・遠慮がち）</a:t>
            </a:r>
            <a:endParaRPr lang="zh-CN" alt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39AA8-FB6A-471A-B550-A5BDC49CFC23}"/>
              </a:ext>
            </a:extLst>
          </p:cNvPr>
          <p:cNvSpPr/>
          <p:nvPr/>
        </p:nvSpPr>
        <p:spPr>
          <a:xfrm>
            <a:off x="2458981" y="4078958"/>
            <a:ext cx="557075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（例：ありがち・～になりがち・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～しがち・～遅れがち）</a:t>
            </a:r>
            <a:endParaRPr lang="zh-CN" alt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A3BC93C2-F817-4052-8E44-7B6378E5BB6C}"/>
              </a:ext>
            </a:extLst>
          </p:cNvPr>
          <p:cNvSpPr/>
          <p:nvPr/>
        </p:nvSpPr>
        <p:spPr>
          <a:xfrm>
            <a:off x="-146700" y="5192841"/>
            <a:ext cx="735169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☆～がちだ・</a:t>
            </a:r>
            <a:endParaRPr lang="en-US" altLang="ja-JP" sz="36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　☆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～がちな</a:t>
            </a:r>
            <a:r>
              <a:rPr lang="en-US" altLang="ja-JP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がちの＋Ｎ</a:t>
            </a:r>
            <a:endParaRPr lang="zh-CN" altLang="en-US" sz="36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3258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A76BCBCB-52DF-4F09-B850-C8C4F456D52E}"/>
              </a:ext>
            </a:extLst>
          </p:cNvPr>
          <p:cNvSpPr/>
          <p:nvPr/>
        </p:nvSpPr>
        <p:spPr>
          <a:xfrm>
            <a:off x="729493" y="600653"/>
            <a:ext cx="326243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一起来造句：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3D84C88-A912-490D-8E00-DEB881F2C525}"/>
              </a:ext>
            </a:extLst>
          </p:cNvPr>
          <p:cNvSpPr/>
          <p:nvPr/>
        </p:nvSpPr>
        <p:spPr>
          <a:xfrm>
            <a:off x="1759991" y="1730205"/>
            <a:ext cx="582723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这是初学者</a:t>
            </a:r>
            <a:r>
              <a:rPr lang="zh-CN" altLang="en-US" sz="40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常犯</a:t>
            </a:r>
            <a:r>
              <a:rPr lang="zh-CN" alt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的错误。</a:t>
            </a:r>
            <a:endParaRPr lang="zh-CN" alt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59CFA9D3-7049-4D09-9575-6785B0166950}"/>
              </a:ext>
            </a:extLst>
          </p:cNvPr>
          <p:cNvSpPr/>
          <p:nvPr/>
        </p:nvSpPr>
        <p:spPr>
          <a:xfrm>
            <a:off x="1661868" y="2716323"/>
            <a:ext cx="572464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常犯的，常有的：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ありがち</a:t>
            </a:r>
            <a:endParaRPr lang="zh-CN" altLang="en-US" sz="36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AC13131-55C5-49F1-A309-5936103E2531}"/>
              </a:ext>
            </a:extLst>
          </p:cNvPr>
          <p:cNvSpPr/>
          <p:nvPr/>
        </p:nvSpPr>
        <p:spPr>
          <a:xfrm>
            <a:off x="1600629" y="3429000"/>
            <a:ext cx="664797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常有的错误：</a:t>
            </a:r>
            <a:r>
              <a:rPr lang="ja-JP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ありがちな間違い</a:t>
            </a:r>
            <a:endParaRPr lang="zh-CN" altLang="en-US" sz="36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F43363E-A0E0-42C1-BB2A-435DC692A0D3}"/>
              </a:ext>
            </a:extLst>
          </p:cNvPr>
          <p:cNvSpPr/>
          <p:nvPr/>
        </p:nvSpPr>
        <p:spPr>
          <a:xfrm>
            <a:off x="1045857" y="4770438"/>
            <a:ext cx="89050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u="sng" cap="none" spc="0" dirty="0">
                <a:ln w="0"/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これは初心者にありがちな間違いだ。</a:t>
            </a:r>
            <a:endParaRPr lang="zh-CN" altLang="en-US" sz="4000" b="1" u="sng" cap="none" spc="0" dirty="0">
              <a:ln w="0"/>
              <a:solidFill>
                <a:schemeClr val="accent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3195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4DEA53AC-18E9-4D1C-A220-C048094EEDF7}"/>
              </a:ext>
            </a:extLst>
          </p:cNvPr>
          <p:cNvSpPr/>
          <p:nvPr/>
        </p:nvSpPr>
        <p:spPr>
          <a:xfrm>
            <a:off x="805661" y="624559"/>
            <a:ext cx="172354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例文：</a:t>
            </a:r>
            <a:endParaRPr lang="zh-CN" altLang="en-US" sz="4000" b="1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3549BD4-33A9-4A88-BE79-40C19903BDE3}"/>
              </a:ext>
            </a:extLst>
          </p:cNvPr>
          <p:cNvSpPr/>
          <p:nvPr/>
        </p:nvSpPr>
        <p:spPr>
          <a:xfrm>
            <a:off x="1079200" y="1819853"/>
            <a:ext cx="7571303" cy="11387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私は子どもの頃、病気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がち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だった。</a:t>
            </a:r>
            <a:endParaRPr lang="en-US" altLang="ja-JP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CN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（我小时候常生病。）</a:t>
            </a:r>
            <a:endParaRPr lang="en-US" altLang="zh-CN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CF0F6E73-F6EF-499F-BE6A-70D946968845}"/>
              </a:ext>
            </a:extLst>
          </p:cNvPr>
          <p:cNvSpPr/>
          <p:nvPr/>
        </p:nvSpPr>
        <p:spPr>
          <a:xfrm>
            <a:off x="1200205" y="3684512"/>
            <a:ext cx="6647974" cy="11387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最近、彼は仕事を休み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がち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だ。</a:t>
            </a:r>
            <a:endParaRPr lang="en-US" altLang="ja-JP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CN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（最近，他工作常常请假。）</a:t>
            </a:r>
          </a:p>
        </p:txBody>
      </p:sp>
    </p:spTree>
    <p:extLst>
      <p:ext uri="{BB962C8B-B14F-4D97-AF65-F5344CB8AC3E}">
        <p14:creationId xmlns:p14="http://schemas.microsoft.com/office/powerpoint/2010/main" val="440474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0088BA89-C6A9-42A0-9B0C-71A84E3122E3}"/>
              </a:ext>
            </a:extLst>
          </p:cNvPr>
          <p:cNvSpPr txBox="1"/>
          <p:nvPr/>
        </p:nvSpPr>
        <p:spPr>
          <a:xfrm>
            <a:off x="601083" y="347837"/>
            <a:ext cx="712290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翻译练习</a:t>
            </a:r>
            <a:endParaRPr lang="zh-CN" altLang="en-US" sz="40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C5AFFAA6-6E5D-43C4-8147-E535007E8EF2}"/>
              </a:ext>
            </a:extLst>
          </p:cNvPr>
          <p:cNvSpPr/>
          <p:nvPr/>
        </p:nvSpPr>
        <p:spPr>
          <a:xfrm>
            <a:off x="714218" y="1213838"/>
            <a:ext cx="895629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因为夫妇双方都工作，所以家里</a:t>
            </a:r>
            <a:r>
              <a:rPr lang="zh-CN" altLang="en-US" sz="3600" b="0" u="sng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经常没人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56DFC82C-C2B1-4FEB-8C8F-6AAB32FE10C3}"/>
              </a:ext>
            </a:extLst>
          </p:cNvPr>
          <p:cNvSpPr/>
          <p:nvPr/>
        </p:nvSpPr>
        <p:spPr>
          <a:xfrm>
            <a:off x="399605" y="1950738"/>
            <a:ext cx="1172628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夫婦ともに働いているので、家は留守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がち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になります。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1FDBBA60-FE0E-4C6B-BD77-2699718F1BD4}"/>
              </a:ext>
            </a:extLst>
          </p:cNvPr>
          <p:cNvSpPr/>
          <p:nvPr/>
        </p:nvSpPr>
        <p:spPr>
          <a:xfrm>
            <a:off x="399605" y="2918925"/>
            <a:ext cx="108029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冬天因为</a:t>
            </a:r>
            <a:r>
              <a:rPr lang="zh-CN" altLang="en-US" sz="3600" b="0" u="sng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经常忘记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给房间通风换气，所以要多注意。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D82DBCF-5004-4B4D-84D7-E21EFC13C9F5}"/>
              </a:ext>
            </a:extLst>
          </p:cNvPr>
          <p:cNvSpPr/>
          <p:nvPr/>
        </p:nvSpPr>
        <p:spPr>
          <a:xfrm>
            <a:off x="361494" y="3579616"/>
            <a:ext cx="1126462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冬は、部屋の換気を忘れ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がち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だから、気をつけよう。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E458AD2B-DA6A-462E-B455-B06F5EEBC4BD}"/>
              </a:ext>
            </a:extLst>
          </p:cNvPr>
          <p:cNvSpPr/>
          <p:nvPr/>
        </p:nvSpPr>
        <p:spPr>
          <a:xfrm>
            <a:off x="725436" y="4519117"/>
            <a:ext cx="941796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父母孩子间的冲突，是青春期</a:t>
            </a:r>
            <a:r>
              <a:rPr lang="zh-CN" altLang="en-US" sz="3600" b="0" u="sng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常发生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的问题。</a:t>
            </a:r>
            <a:endParaRPr lang="en-US" altLang="zh-CN" sz="36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CN" altLang="en-US" sz="36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青春期：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思春期「ししゅんき」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40BC5278-AA6C-42FA-8AE0-A6E0CC130AD1}"/>
              </a:ext>
            </a:extLst>
          </p:cNvPr>
          <p:cNvSpPr/>
          <p:nvPr/>
        </p:nvSpPr>
        <p:spPr>
          <a:xfrm>
            <a:off x="601084" y="5689450"/>
            <a:ext cx="987962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親子の衝突は、思春期に起こり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がち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な問題だ。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4204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851D65C8-A295-4DA4-A209-BA17061BAEA6}"/>
              </a:ext>
            </a:extLst>
          </p:cNvPr>
          <p:cNvSpPr txBox="1"/>
          <p:nvPr/>
        </p:nvSpPr>
        <p:spPr>
          <a:xfrm>
            <a:off x="-1028701" y="358593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32D337DC-12F6-450E-AAE3-FDDDB30BB939}"/>
              </a:ext>
            </a:extLst>
          </p:cNvPr>
          <p:cNvSpPr/>
          <p:nvPr/>
        </p:nvSpPr>
        <p:spPr>
          <a:xfrm>
            <a:off x="1585511" y="2162773"/>
            <a:ext cx="6555000" cy="206210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外食は野菜不足になり（　）だ。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．げ　　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．がち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．もの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こと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8309F7F8-3060-456A-8738-92C56FA6A261}"/>
              </a:ext>
            </a:extLst>
          </p:cNvPr>
          <p:cNvSpPr/>
          <p:nvPr/>
        </p:nvSpPr>
        <p:spPr>
          <a:xfrm>
            <a:off x="5397667" y="3151990"/>
            <a:ext cx="591671" cy="5540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3072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08FFDDF1-256E-45E9-B038-BD98F4B23F4B}"/>
              </a:ext>
            </a:extLst>
          </p:cNvPr>
          <p:cNvSpPr/>
          <p:nvPr/>
        </p:nvSpPr>
        <p:spPr>
          <a:xfrm>
            <a:off x="440068" y="337090"/>
            <a:ext cx="64171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语法三：</a:t>
            </a:r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忘れ</a:t>
            </a:r>
            <a:r>
              <a:rPr lang="ja-JP" altLang="en-US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っぽい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65C91F1A-F561-4A3F-A40D-87271EC24664}"/>
              </a:ext>
            </a:extLst>
          </p:cNvPr>
          <p:cNvSpPr/>
          <p:nvPr/>
        </p:nvSpPr>
        <p:spPr>
          <a:xfrm>
            <a:off x="6586866" y="380121"/>
            <a:ext cx="249299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（健忘的）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9C443724-048A-4232-8134-0CF22A05F271}"/>
              </a:ext>
            </a:extLst>
          </p:cNvPr>
          <p:cNvSpPr/>
          <p:nvPr/>
        </p:nvSpPr>
        <p:spPr>
          <a:xfrm>
            <a:off x="660641" y="1358645"/>
            <a:ext cx="9161482" cy="181588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意味：</a:t>
            </a:r>
            <a:r>
              <a:rPr lang="ja-JP" altLang="en-US" sz="2800" b="0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～の性質がある。</a:t>
            </a:r>
            <a:endParaRPr lang="en-US" altLang="ja-JP" sz="28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ある性質を持っていて、その傾向が強いこと。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人の性質を表す時、話し手のマイナス評価を含む</a:t>
            </a:r>
            <a:endParaRPr lang="en-US" altLang="ja-JP" sz="28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ことが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多い。</a:t>
            </a:r>
            <a:endParaRPr lang="zh-CN" altLang="en-US" sz="28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E9DDB767-D983-4DE1-BE4B-4326C66C5D69}"/>
              </a:ext>
            </a:extLst>
          </p:cNvPr>
          <p:cNvSpPr/>
          <p:nvPr/>
        </p:nvSpPr>
        <p:spPr>
          <a:xfrm>
            <a:off x="660641" y="3174527"/>
            <a:ext cx="931857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表示具有某种性质的，并有</a:t>
            </a:r>
            <a:r>
              <a:rPr lang="zh-CN" altLang="en-US" sz="36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强烈</a:t>
            </a:r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的倾向性。</a:t>
            </a:r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语感在于说话人感到的某种</a:t>
            </a:r>
            <a:r>
              <a:rPr lang="zh-CN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属性</a:t>
            </a:r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</a:t>
            </a:r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CN" altLang="en-US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“有</a:t>
            </a:r>
            <a:r>
              <a:rPr lang="en-US" altLang="zh-CN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~</a:t>
            </a:r>
            <a:r>
              <a:rPr lang="zh-CN" altLang="en-US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倾向的”“</a:t>
            </a:r>
            <a:r>
              <a:rPr lang="zh-CN" altLang="en-US" sz="3600" b="0" u="sng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含有</a:t>
            </a:r>
            <a:r>
              <a:rPr lang="en-US" altLang="zh-CN" sz="3600" b="0" u="sng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~</a:t>
            </a:r>
            <a:r>
              <a:rPr lang="zh-CN" altLang="en-US" sz="3600" b="0" u="sng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成分的</a:t>
            </a:r>
            <a:r>
              <a:rPr lang="zh-CN" altLang="en-US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”“容易</a:t>
            </a:r>
            <a:r>
              <a:rPr lang="en-US" altLang="zh-CN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的”</a:t>
            </a:r>
            <a:endParaRPr lang="en-US" altLang="zh-CN" sz="3600" b="0" u="sng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E363F51-C480-48F3-8F6E-1FD26A706F88}"/>
              </a:ext>
            </a:extLst>
          </p:cNvPr>
          <p:cNvSpPr/>
          <p:nvPr/>
        </p:nvSpPr>
        <p:spPr>
          <a:xfrm>
            <a:off x="440068" y="5221677"/>
            <a:ext cx="480131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b="0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感受对比：</a:t>
            </a:r>
            <a:r>
              <a:rPr lang="ja-JP" altLang="en-US" sz="36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忘れがち</a:t>
            </a:r>
            <a:endParaRPr lang="en-US" altLang="ja-JP" sz="36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　</a:t>
            </a:r>
            <a:r>
              <a:rPr lang="ja-JP" altLang="en-US" sz="36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忘れっぽい</a:t>
            </a:r>
            <a:endParaRPr lang="zh-CN" altLang="en-US" sz="3600" b="0" cap="none" spc="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1762B626-8E98-4E1E-B594-637B9EE7A1B1}"/>
              </a:ext>
            </a:extLst>
          </p:cNvPr>
          <p:cNvSpPr/>
          <p:nvPr/>
        </p:nvSpPr>
        <p:spPr>
          <a:xfrm>
            <a:off x="5122139" y="5221677"/>
            <a:ext cx="307007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倾向于“次数多”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4DFE6907-2D20-4661-9818-E48818696B9C}"/>
              </a:ext>
            </a:extLst>
          </p:cNvPr>
          <p:cNvSpPr/>
          <p:nvPr/>
        </p:nvSpPr>
        <p:spPr>
          <a:xfrm>
            <a:off x="5122139" y="5813037"/>
            <a:ext cx="52116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倾向于大脑本身的“机能属性”</a:t>
            </a:r>
          </a:p>
        </p:txBody>
      </p:sp>
    </p:spTree>
    <p:extLst>
      <p:ext uri="{BB962C8B-B14F-4D97-AF65-F5344CB8AC3E}">
        <p14:creationId xmlns:p14="http://schemas.microsoft.com/office/powerpoint/2010/main" val="2635144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739A2C2-D6D7-44BD-9D52-0258AA463817}"/>
              </a:ext>
            </a:extLst>
          </p:cNvPr>
          <p:cNvSpPr/>
          <p:nvPr/>
        </p:nvSpPr>
        <p:spPr>
          <a:xfrm>
            <a:off x="371356" y="353227"/>
            <a:ext cx="57246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语法三：</a:t>
            </a:r>
            <a:r>
              <a:rPr lang="ja-JP" altLang="en-US" sz="54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</a:t>
            </a:r>
            <a:r>
              <a:rPr lang="ja-JP" altLang="en-US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っぽい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F725F77E-A1B0-4FB2-8D6C-4E7B35E23583}"/>
              </a:ext>
            </a:extLst>
          </p:cNvPr>
          <p:cNvSpPr txBox="1"/>
          <p:nvPr/>
        </p:nvSpPr>
        <p:spPr>
          <a:xfrm>
            <a:off x="-1308398" y="1229782"/>
            <a:ext cx="609689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48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5941B150-CF4B-453E-8ED8-C8292ED3AA52}"/>
              </a:ext>
            </a:extLst>
          </p:cNvPr>
          <p:cNvSpPr/>
          <p:nvPr/>
        </p:nvSpPr>
        <p:spPr>
          <a:xfrm>
            <a:off x="2785741" y="1362548"/>
            <a:ext cx="295465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名詞＋っぽい</a:t>
            </a:r>
            <a:endParaRPr lang="zh-CN" altLang="en-US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7C4B086B-7512-4929-87AD-395DB28D716A}"/>
              </a:ext>
            </a:extLst>
          </p:cNvPr>
          <p:cNvSpPr/>
          <p:nvPr/>
        </p:nvSpPr>
        <p:spPr>
          <a:xfrm>
            <a:off x="2811389" y="3147478"/>
            <a:ext cx="48013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動詞：～</a:t>
            </a:r>
            <a:r>
              <a:rPr lang="ja-JP" altLang="en-US" sz="3600" b="1" strike="sngStrike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ます</a:t>
            </a:r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＋っぽい</a:t>
            </a:r>
            <a:endParaRPr lang="zh-CN" altLang="en-US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E7B4A8-045F-4584-A2F4-5B2B92F5E5C8}"/>
              </a:ext>
            </a:extLst>
          </p:cNvPr>
          <p:cNvSpPr/>
          <p:nvPr/>
        </p:nvSpPr>
        <p:spPr>
          <a:xfrm>
            <a:off x="2423261" y="1896547"/>
            <a:ext cx="880241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（例：子供っぽい・男っぽい・女っぽい・油っぽい・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水っぽい・黒っぽい・白っぽい・熱っぽい）</a:t>
            </a:r>
            <a:endParaRPr lang="zh-CN" alt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863E4381-999C-4B52-93DC-E99A1377BEFA}"/>
              </a:ext>
            </a:extLst>
          </p:cNvPr>
          <p:cNvSpPr/>
          <p:nvPr/>
        </p:nvSpPr>
        <p:spPr>
          <a:xfrm>
            <a:off x="2426668" y="3699764"/>
            <a:ext cx="557075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（例：怒りっぽい・あきっぽい）</a:t>
            </a:r>
            <a:endParaRPr lang="zh-CN" alt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FB16B9D7-BF32-46D8-95DF-FC63C3711D22}"/>
              </a:ext>
            </a:extLst>
          </p:cNvPr>
          <p:cNvSpPr/>
          <p:nvPr/>
        </p:nvSpPr>
        <p:spPr>
          <a:xfrm>
            <a:off x="2813826" y="4513788"/>
            <a:ext cx="52629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い形容詞：～</a:t>
            </a:r>
            <a:r>
              <a:rPr lang="ja-JP" altLang="en-US" sz="3600" b="1" strike="sngStrike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い</a:t>
            </a:r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＋っぽい</a:t>
            </a:r>
            <a:endParaRPr lang="zh-CN" altLang="en-US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6FBF2C8B-3D40-45BB-AC5B-009FD9C78639}"/>
              </a:ext>
            </a:extLst>
          </p:cNvPr>
          <p:cNvSpPr/>
          <p:nvPr/>
        </p:nvSpPr>
        <p:spPr>
          <a:xfrm>
            <a:off x="2874606" y="5104998"/>
            <a:ext cx="282962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例：安っぽい）</a:t>
            </a:r>
            <a:endParaRPr lang="zh-CN" alt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A2DF9907-2DED-4B79-AAAA-E169ECFF7E4F}"/>
              </a:ext>
            </a:extLst>
          </p:cNvPr>
          <p:cNvSpPr/>
          <p:nvPr/>
        </p:nvSpPr>
        <p:spPr>
          <a:xfrm>
            <a:off x="2883079" y="5791218"/>
            <a:ext cx="41344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☆～っぽい（い形容詞）</a:t>
            </a:r>
            <a:endParaRPr lang="zh-CN" altLang="en-US" sz="28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7845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6E108548-1AEE-45EA-8921-72D357308BC6}"/>
              </a:ext>
            </a:extLst>
          </p:cNvPr>
          <p:cNvSpPr txBox="1"/>
          <p:nvPr/>
        </p:nvSpPr>
        <p:spPr>
          <a:xfrm>
            <a:off x="-948018" y="380110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一起来造句：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713FDAA-C19C-40F0-AA35-0582A891EFD4}"/>
              </a:ext>
            </a:extLst>
          </p:cNvPr>
          <p:cNvSpPr/>
          <p:nvPr/>
        </p:nvSpPr>
        <p:spPr>
          <a:xfrm>
            <a:off x="678365" y="1633387"/>
            <a:ext cx="1046953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都</a:t>
            </a:r>
            <a:r>
              <a:rPr lang="en-US" altLang="zh-CN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30</a:t>
            </a:r>
            <a:r>
              <a:rPr lang="zh-CN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岁了，还为那样的事生气，太</a:t>
            </a:r>
            <a:r>
              <a:rPr lang="zh-CN" altLang="en-US" sz="40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孩子气</a:t>
            </a:r>
            <a:r>
              <a:rPr lang="zh-CN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了。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18C419AD-0450-4B88-BD81-78C3AC9E2E5C}"/>
              </a:ext>
            </a:extLst>
          </p:cNvPr>
          <p:cNvSpPr/>
          <p:nvPr/>
        </p:nvSpPr>
        <p:spPr>
          <a:xfrm>
            <a:off x="1525518" y="2782669"/>
            <a:ext cx="48013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孩子气：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子どもっぽい</a:t>
            </a:r>
            <a:endParaRPr lang="zh-CN" altLang="en-US" sz="36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2B0F1A60-A02F-425C-8FC0-2B711CE9B2F2}"/>
              </a:ext>
            </a:extLst>
          </p:cNvPr>
          <p:cNvSpPr/>
          <p:nvPr/>
        </p:nvSpPr>
        <p:spPr>
          <a:xfrm>
            <a:off x="678365" y="4333557"/>
            <a:ext cx="995657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4000" b="1" u="sng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30</a:t>
            </a:r>
            <a:r>
              <a:rPr lang="ja-JP" altLang="en-US" sz="4000" b="1" u="sng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にもなって、そんなことで怒るなんて、</a:t>
            </a:r>
            <a:endParaRPr lang="en-US" altLang="ja-JP" sz="4000" b="1" u="sng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4000" b="1" u="sng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子どもっぽいね。</a:t>
            </a:r>
            <a:endParaRPr lang="zh-CN" altLang="en-US" sz="4000" b="1" u="sng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66338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FE86611C-F95C-45EB-8DBC-71F2B511B078}"/>
              </a:ext>
            </a:extLst>
          </p:cNvPr>
          <p:cNvSpPr txBox="1"/>
          <p:nvPr/>
        </p:nvSpPr>
        <p:spPr>
          <a:xfrm>
            <a:off x="-1249232" y="923371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000" b="1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例文：</a:t>
            </a:r>
            <a:endParaRPr lang="zh-CN" altLang="en-US" sz="4000" b="1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2B8CB7F-199D-41E5-8EAE-1128C535F76F}"/>
              </a:ext>
            </a:extLst>
          </p:cNvPr>
          <p:cNvSpPr/>
          <p:nvPr/>
        </p:nvSpPr>
        <p:spPr>
          <a:xfrm>
            <a:off x="1799216" y="1864676"/>
            <a:ext cx="664797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年を取ると、忘れ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っぽく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なる。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E2BDA02D-D926-45BA-956F-4FF66BB7ECF8}"/>
              </a:ext>
            </a:extLst>
          </p:cNvPr>
          <p:cNvSpPr/>
          <p:nvPr/>
        </p:nvSpPr>
        <p:spPr>
          <a:xfrm>
            <a:off x="1535810" y="2421260"/>
            <a:ext cx="75713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（一上岁数，就开始有些健忘了。）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F43AAD32-E6BE-4501-8A76-16A710305A57}"/>
              </a:ext>
            </a:extLst>
          </p:cNvPr>
          <p:cNvSpPr/>
          <p:nvPr/>
        </p:nvSpPr>
        <p:spPr>
          <a:xfrm>
            <a:off x="1662110" y="3601508"/>
            <a:ext cx="895629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このコート、デザインはいいけれど、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生地が安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っぽい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ね。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（这大衣款式好，但料子看上去很低档。）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5958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32904D2C-3B24-4E27-BCEA-C4B6FFE6DEF9}"/>
              </a:ext>
            </a:extLst>
          </p:cNvPr>
          <p:cNvSpPr/>
          <p:nvPr/>
        </p:nvSpPr>
        <p:spPr>
          <a:xfrm>
            <a:off x="785020" y="413657"/>
            <a:ext cx="295465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i="1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今回の表現：</a:t>
            </a:r>
            <a:endParaRPr lang="zh-CN" altLang="en-US" sz="3600" b="1" i="1" cap="none" spc="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5051FDD1-B7BB-4DC0-9B5C-7212F59E4D1B}"/>
              </a:ext>
            </a:extLst>
          </p:cNvPr>
          <p:cNvSpPr/>
          <p:nvPr/>
        </p:nvSpPr>
        <p:spPr>
          <a:xfrm>
            <a:off x="733723" y="1500504"/>
            <a:ext cx="3057247" cy="39703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１．～げ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２．～がち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３．～っぽい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４．～気味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５．～ものなら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６．ものだから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７．～ものの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８．～もとより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９．～ともかく　</a:t>
            </a:r>
            <a:endParaRPr lang="zh-CN" alt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46784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A0BF082D-1FCC-4122-AC68-90E3CBB97269}"/>
              </a:ext>
            </a:extLst>
          </p:cNvPr>
          <p:cNvSpPr txBox="1"/>
          <p:nvPr/>
        </p:nvSpPr>
        <p:spPr>
          <a:xfrm>
            <a:off x="692524" y="519959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翻译练习：</a:t>
            </a:r>
            <a:endParaRPr lang="zh-CN" altLang="en-US" sz="40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F5720E5-19AB-44EE-ABF9-E04C5525A464}"/>
              </a:ext>
            </a:extLst>
          </p:cNvPr>
          <p:cNvSpPr/>
          <p:nvPr/>
        </p:nvSpPr>
        <p:spPr>
          <a:xfrm>
            <a:off x="692524" y="1326794"/>
            <a:ext cx="1034129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那个女孩子总是穿得很成熟</a:t>
            </a:r>
            <a:r>
              <a:rPr lang="zh-CN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3600" u="sng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大人风格</a:t>
            </a:r>
            <a:r>
              <a:rPr lang="zh-CN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的衣服）。</a:t>
            </a:r>
            <a:endParaRPr lang="zh-CN" altLang="en-US" sz="36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943730DB-61EA-4E70-83C4-658EB04ED125}"/>
              </a:ext>
            </a:extLst>
          </p:cNvPr>
          <p:cNvSpPr/>
          <p:nvPr/>
        </p:nvSpPr>
        <p:spPr>
          <a:xfrm>
            <a:off x="692524" y="1973125"/>
            <a:ext cx="987962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あの女の子はいつも大人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っぽい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服を着ている。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739FBD76-4D80-4C87-9C63-619D827F1345}"/>
              </a:ext>
            </a:extLst>
          </p:cNvPr>
          <p:cNvSpPr/>
          <p:nvPr/>
        </p:nvSpPr>
        <p:spPr>
          <a:xfrm>
            <a:off x="634896" y="2996036"/>
            <a:ext cx="904927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那个</a:t>
            </a:r>
            <a:r>
              <a:rPr lang="zh-CN" altLang="en-US" sz="3600" b="0" u="sng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看起来是褐色的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建筑物就是我的公司。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9B13DC53-8F74-4161-9021-C41DCC4A5066}"/>
              </a:ext>
            </a:extLst>
          </p:cNvPr>
          <p:cNvSpPr/>
          <p:nvPr/>
        </p:nvSpPr>
        <p:spPr>
          <a:xfrm>
            <a:off x="1143047" y="3695781"/>
            <a:ext cx="80329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あの茶色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っぽい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建物が私の会社です。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897E7878-C36C-44E5-9722-F580E8F8FB74}"/>
              </a:ext>
            </a:extLst>
          </p:cNvPr>
          <p:cNvSpPr/>
          <p:nvPr/>
        </p:nvSpPr>
        <p:spPr>
          <a:xfrm>
            <a:off x="776477" y="4665278"/>
            <a:ext cx="664797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父亲一上岁数，就变得很</a:t>
            </a:r>
            <a:r>
              <a:rPr lang="zh-CN" altLang="en-US" sz="3600" b="0" u="sng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易怒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D194E03B-B8A1-4392-BCAA-E6567DF0B11E}"/>
              </a:ext>
            </a:extLst>
          </p:cNvPr>
          <p:cNvSpPr/>
          <p:nvPr/>
        </p:nvSpPr>
        <p:spPr>
          <a:xfrm>
            <a:off x="987616" y="5343913"/>
            <a:ext cx="80329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父は年をとって、怒り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っぽく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なった。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4496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CAF58307-C19B-488A-A722-69F77CA691A1}"/>
              </a:ext>
            </a:extLst>
          </p:cNvPr>
          <p:cNvSpPr txBox="1"/>
          <p:nvPr/>
        </p:nvSpPr>
        <p:spPr>
          <a:xfrm>
            <a:off x="-1098625" y="363974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9DFFFA35-8901-4AD2-B0D3-2D6D1C8327F1}"/>
              </a:ext>
            </a:extLst>
          </p:cNvPr>
          <p:cNvSpPr/>
          <p:nvPr/>
        </p:nvSpPr>
        <p:spPr>
          <a:xfrm>
            <a:off x="1247566" y="2397948"/>
            <a:ext cx="8802410" cy="206210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とても高い腕時計なのに、（　）ぽく見える。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．高く　　　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．高っ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．安く　　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．安っ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0934F164-0DE3-4C18-8C75-F0EA4C8ADC94}"/>
              </a:ext>
            </a:extLst>
          </p:cNvPr>
          <p:cNvSpPr/>
          <p:nvPr/>
        </p:nvSpPr>
        <p:spPr>
          <a:xfrm>
            <a:off x="5897320" y="3855189"/>
            <a:ext cx="559398" cy="57280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23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165F176-F4C9-4366-997D-B45C041DE145}"/>
              </a:ext>
            </a:extLst>
          </p:cNvPr>
          <p:cNvSpPr/>
          <p:nvPr/>
        </p:nvSpPr>
        <p:spPr>
          <a:xfrm>
            <a:off x="371356" y="374743"/>
            <a:ext cx="57246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语法四：</a:t>
            </a:r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疲れ</a:t>
            </a:r>
            <a:r>
              <a:rPr lang="ja-JP" altLang="en-US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気味</a:t>
            </a:r>
            <a:endParaRPr lang="en-US" altLang="zh-CN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95A005C2-8146-44A9-B304-B7FCB2932B73}"/>
              </a:ext>
            </a:extLst>
          </p:cNvPr>
          <p:cNvSpPr/>
          <p:nvPr/>
        </p:nvSpPr>
        <p:spPr>
          <a:xfrm>
            <a:off x="5759897" y="460803"/>
            <a:ext cx="387798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（感到有些疲惫）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934A2609-A27E-4531-BAC5-6E34F32BA9B9}"/>
              </a:ext>
            </a:extLst>
          </p:cNvPr>
          <p:cNvSpPr/>
          <p:nvPr/>
        </p:nvSpPr>
        <p:spPr>
          <a:xfrm>
            <a:off x="801616" y="1628008"/>
            <a:ext cx="7007046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意味：</a:t>
            </a:r>
            <a:r>
              <a:rPr lang="ja-JP" altLang="en-US" sz="2800" b="0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少し～の感じがある。</a:t>
            </a:r>
            <a:endParaRPr lang="en-US" altLang="ja-JP" sz="28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様子や傾向が少しあることを表す。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よくないことを言うことが多い。</a:t>
            </a:r>
            <a:endParaRPr lang="zh-CN" altLang="en-US" sz="28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42BE3C1C-4A82-448F-AB68-37141771CB12}"/>
              </a:ext>
            </a:extLst>
          </p:cNvPr>
          <p:cNvSpPr/>
          <p:nvPr/>
        </p:nvSpPr>
        <p:spPr>
          <a:xfrm>
            <a:off x="801616" y="2967835"/>
            <a:ext cx="941796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表示说话人感受到的某种</a:t>
            </a:r>
            <a:r>
              <a:rPr lang="zh-CN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轻微</a:t>
            </a:r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的势头或倾向。</a:t>
            </a:r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虽然程度轻，但</a:t>
            </a:r>
            <a:r>
              <a:rPr lang="zh-CN" altLang="en-US" sz="36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“</a:t>
            </a:r>
            <a:r>
              <a:rPr lang="zh-CN" altLang="en-US" sz="3600" u="sng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感觉好像有点</a:t>
            </a:r>
            <a:r>
              <a:rPr lang="en-US" altLang="zh-CN" sz="3600" u="sng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36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”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多用于描述不好的事。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1EC59093-3DEF-46E0-8C6F-EF136AFA617B}"/>
              </a:ext>
            </a:extLst>
          </p:cNvPr>
          <p:cNvSpPr/>
          <p:nvPr/>
        </p:nvSpPr>
        <p:spPr>
          <a:xfrm>
            <a:off x="670597" y="4968382"/>
            <a:ext cx="9548981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注意：虽然和</a:t>
            </a:r>
            <a:r>
              <a:rPr lang="ja-JP" altLang="en-US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「がち」</a:t>
            </a:r>
            <a:r>
              <a:rPr lang="zh-CN" altLang="en-US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比较相似，但语感上有区别：</a:t>
            </a:r>
            <a:endParaRPr lang="en-US" altLang="zh-CN" sz="2800" b="0" cap="none" spc="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「がち」→</a:t>
            </a:r>
            <a:r>
              <a:rPr lang="zh-CN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因为</a:t>
            </a:r>
            <a:r>
              <a:rPr lang="zh-CN" altLang="en-US" sz="2800" u="sng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多次发生</a:t>
            </a:r>
            <a:r>
              <a:rPr lang="zh-CN" altLang="en-US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，所以认为它具备那样的倾向。</a:t>
            </a:r>
            <a:endParaRPr lang="en-US" altLang="zh-CN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「気味」→</a:t>
            </a:r>
            <a:r>
              <a:rPr lang="zh-CN" altLang="en-US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仅就事物</a:t>
            </a:r>
            <a:r>
              <a:rPr lang="zh-CN" altLang="en-US" sz="2800" b="0" u="sng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某一次</a:t>
            </a:r>
            <a:r>
              <a:rPr lang="zh-CN" altLang="en-US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的状态进行描述。</a:t>
            </a:r>
          </a:p>
        </p:txBody>
      </p:sp>
    </p:spTree>
    <p:extLst>
      <p:ext uri="{BB962C8B-B14F-4D97-AF65-F5344CB8AC3E}">
        <p14:creationId xmlns:p14="http://schemas.microsoft.com/office/powerpoint/2010/main" val="161791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ECD78944-4C4A-4C07-8470-13F0A10FC5B2}"/>
              </a:ext>
            </a:extLst>
          </p:cNvPr>
          <p:cNvSpPr/>
          <p:nvPr/>
        </p:nvSpPr>
        <p:spPr>
          <a:xfrm>
            <a:off x="632333" y="347847"/>
            <a:ext cx="50321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语法四：</a:t>
            </a:r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</a:t>
            </a:r>
            <a:r>
              <a:rPr lang="ja-JP" altLang="en-US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気味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C326B7AD-0355-4E1C-BF5C-C81DFD7472F8}"/>
              </a:ext>
            </a:extLst>
          </p:cNvPr>
          <p:cNvSpPr txBox="1"/>
          <p:nvPr/>
        </p:nvSpPr>
        <p:spPr>
          <a:xfrm>
            <a:off x="-1534309" y="1443342"/>
            <a:ext cx="609689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48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D521E40C-736A-40EF-9EAC-F99ADBEAC3AA}"/>
              </a:ext>
            </a:extLst>
          </p:cNvPr>
          <p:cNvSpPr/>
          <p:nvPr/>
        </p:nvSpPr>
        <p:spPr>
          <a:xfrm>
            <a:off x="2584563" y="1628008"/>
            <a:ext cx="4852610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動詞：～</a:t>
            </a:r>
            <a:r>
              <a:rPr lang="ja-JP" altLang="en-US" sz="3600" b="1" strike="sngStrike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ます</a:t>
            </a:r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＋気味</a:t>
            </a:r>
            <a:endParaRPr lang="en-US" altLang="ja-JP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（例：太り気味・遅れ気味）</a:t>
            </a:r>
            <a:endParaRPr lang="zh-CN" altLang="en-US" sz="280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BED6403-63C5-4711-8503-8BDD0D2F4E13}"/>
              </a:ext>
            </a:extLst>
          </p:cNvPr>
          <p:cNvSpPr/>
          <p:nvPr/>
        </p:nvSpPr>
        <p:spPr>
          <a:xfrm>
            <a:off x="2584563" y="3015744"/>
            <a:ext cx="521168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名詞＋気味</a:t>
            </a:r>
            <a:endParaRPr lang="en-US" altLang="ja-JP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（例：寝不足気味・風邪気味）</a:t>
            </a:r>
            <a:endParaRPr lang="zh-CN" altLang="en-US" sz="28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EE03C344-F115-4537-A09C-90E2845F9B12}"/>
              </a:ext>
            </a:extLst>
          </p:cNvPr>
          <p:cNvSpPr/>
          <p:nvPr/>
        </p:nvSpPr>
        <p:spPr>
          <a:xfrm>
            <a:off x="2915288" y="5122270"/>
            <a:ext cx="346761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☆～気味（名詞）</a:t>
            </a:r>
            <a:endParaRPr lang="zh-CN" altLang="en-US" sz="32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8923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25331829-D8CC-4A81-BC56-CB1EA704F525}"/>
              </a:ext>
            </a:extLst>
          </p:cNvPr>
          <p:cNvSpPr txBox="1"/>
          <p:nvPr/>
        </p:nvSpPr>
        <p:spPr>
          <a:xfrm>
            <a:off x="-679076" y="525338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一起来造句：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98D4DDF-B275-4909-BC99-E55C70DD0FBB}"/>
              </a:ext>
            </a:extLst>
          </p:cNvPr>
          <p:cNvSpPr/>
          <p:nvPr/>
        </p:nvSpPr>
        <p:spPr>
          <a:xfrm>
            <a:off x="788276" y="1584978"/>
            <a:ext cx="89050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今天好像</a:t>
            </a:r>
            <a:r>
              <a:rPr lang="zh-CN" altLang="en-US" sz="40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有点儿感冒</a:t>
            </a:r>
            <a:r>
              <a:rPr lang="zh-CN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，所以想早点睡。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E00E480-30A8-4D89-977E-774C71C10E33}"/>
              </a:ext>
            </a:extLst>
          </p:cNvPr>
          <p:cNvSpPr/>
          <p:nvPr/>
        </p:nvSpPr>
        <p:spPr>
          <a:xfrm>
            <a:off x="1715937" y="2585439"/>
            <a:ext cx="480131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有点儿感冒：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風邪気味</a:t>
            </a:r>
            <a:endParaRPr lang="zh-CN" altLang="en-US" sz="36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62DEA4E-3D0A-44A2-B73A-9F1FE48B4A24}"/>
              </a:ext>
            </a:extLst>
          </p:cNvPr>
          <p:cNvSpPr/>
          <p:nvPr/>
        </p:nvSpPr>
        <p:spPr>
          <a:xfrm>
            <a:off x="1065873" y="4102267"/>
            <a:ext cx="839204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4000" b="1" u="sng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今日は風邪気味なので早く寝たい。</a:t>
            </a:r>
            <a:endParaRPr lang="zh-CN" altLang="en-US" sz="4000" b="1" u="sng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1991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59513E92-C656-4E31-A72A-E7E7C6B67CAF}"/>
              </a:ext>
            </a:extLst>
          </p:cNvPr>
          <p:cNvSpPr txBox="1"/>
          <p:nvPr/>
        </p:nvSpPr>
        <p:spPr>
          <a:xfrm>
            <a:off x="918241" y="778071"/>
            <a:ext cx="18443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000" b="1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例文：</a:t>
            </a:r>
            <a:endParaRPr lang="zh-CN" altLang="en-US" sz="4000" b="1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28D8F2A-AFCD-46DE-A884-190D059354B4}"/>
              </a:ext>
            </a:extLst>
          </p:cNvPr>
          <p:cNvSpPr/>
          <p:nvPr/>
        </p:nvSpPr>
        <p:spPr>
          <a:xfrm>
            <a:off x="1840424" y="1773236"/>
            <a:ext cx="618630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残業続きで疲れ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気味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だ。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连日加班，有些疲劳了。）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BBD16C31-DF6C-4BE5-860A-2910295D8E6E}"/>
              </a:ext>
            </a:extLst>
          </p:cNvPr>
          <p:cNvSpPr/>
          <p:nvPr/>
        </p:nvSpPr>
        <p:spPr>
          <a:xfrm>
            <a:off x="1772322" y="3406560"/>
            <a:ext cx="803296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新入社員は緊張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気味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の顔をしていた。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（新员工表情有些紧张。）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79042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E20943A3-2050-4C31-AEDE-6EF247816AF6}"/>
              </a:ext>
            </a:extLst>
          </p:cNvPr>
          <p:cNvSpPr txBox="1"/>
          <p:nvPr/>
        </p:nvSpPr>
        <p:spPr>
          <a:xfrm>
            <a:off x="439718" y="326321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翻译练习：</a:t>
            </a:r>
            <a:endParaRPr lang="zh-CN" altLang="en-US" sz="4000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FBB7C997-9062-4CAA-95E8-8E76DD8D7D83}"/>
              </a:ext>
            </a:extLst>
          </p:cNvPr>
          <p:cNvSpPr/>
          <p:nvPr/>
        </p:nvSpPr>
        <p:spPr>
          <a:xfrm>
            <a:off x="1157313" y="1111642"/>
            <a:ext cx="951254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可能是因为最近吃太多了，感觉</a:t>
            </a:r>
            <a:r>
              <a:rPr lang="zh-CN" altLang="en-US" sz="3600" b="0" u="sng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有点儿胖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了。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2A7F1DB0-F16B-4875-AA8C-89B930BA7FBF}"/>
              </a:ext>
            </a:extLst>
          </p:cNvPr>
          <p:cNvSpPr/>
          <p:nvPr/>
        </p:nvSpPr>
        <p:spPr>
          <a:xfrm>
            <a:off x="1364135" y="1835408"/>
            <a:ext cx="80329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最近食べ過ぎのせいか、太り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気味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だ。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4C804A6B-3053-4C2B-B406-3AE5B4760A14}"/>
              </a:ext>
            </a:extLst>
          </p:cNvPr>
          <p:cNvSpPr/>
          <p:nvPr/>
        </p:nvSpPr>
        <p:spPr>
          <a:xfrm>
            <a:off x="1249700" y="2782669"/>
            <a:ext cx="849463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最近</a:t>
            </a:r>
            <a:r>
              <a:rPr lang="zh-CN" altLang="en-US" sz="3600" b="0" u="sng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有点儿睡眠不足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，全身又懒又乏的。</a:t>
            </a:r>
            <a:endParaRPr lang="en-US" altLang="zh-CN" sz="36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              （又懒又乏：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だるい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  <a:endParaRPr lang="zh-CN" altLang="en-US" sz="28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BB1E1E26-8DB3-4F19-B093-FE61BC3A2B83}"/>
              </a:ext>
            </a:extLst>
          </p:cNvPr>
          <p:cNvSpPr/>
          <p:nvPr/>
        </p:nvSpPr>
        <p:spPr>
          <a:xfrm>
            <a:off x="1091186" y="3747265"/>
            <a:ext cx="941796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最近はちょっと寝不足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気味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で、体がだるい。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8557B16D-B940-4D51-BC92-7A4E408A2109}"/>
              </a:ext>
            </a:extLst>
          </p:cNvPr>
          <p:cNvSpPr/>
          <p:nvPr/>
        </p:nvSpPr>
        <p:spPr>
          <a:xfrm>
            <a:off x="629521" y="4672423"/>
            <a:ext cx="1034129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虽然整体工作进度</a:t>
            </a:r>
            <a:r>
              <a:rPr lang="zh-CN" altLang="en-US" sz="3600" b="0" u="sng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有点儿慢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，但目前没有大问题。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32B7EC18-B9C4-420D-A7B9-32BCA8B55E3D}"/>
              </a:ext>
            </a:extLst>
          </p:cNvPr>
          <p:cNvSpPr/>
          <p:nvPr/>
        </p:nvSpPr>
        <p:spPr>
          <a:xfrm>
            <a:off x="1037854" y="5331350"/>
            <a:ext cx="1034129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全体的に作業がやや遅れ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気味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だが、今のところ、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大きな問題はない。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82687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C58863E1-376D-46F3-AE62-B6DEE140489F}"/>
              </a:ext>
            </a:extLst>
          </p:cNvPr>
          <p:cNvSpPr txBox="1"/>
          <p:nvPr/>
        </p:nvSpPr>
        <p:spPr>
          <a:xfrm>
            <a:off x="-1168550" y="401626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9AE15F3-3846-4F06-8BB1-A789D0DA4900}"/>
              </a:ext>
            </a:extLst>
          </p:cNvPr>
          <p:cNvSpPr/>
          <p:nvPr/>
        </p:nvSpPr>
        <p:spPr>
          <a:xfrm>
            <a:off x="1017182" y="2053085"/>
            <a:ext cx="8802410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このごろ、ちょっと太り（　）でダイエットを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はじめることにした。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．っぽい　　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．ぎみ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．うる　　　　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．かねて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36559F90-BBA0-4B58-BF54-CAE1E0C991B8}"/>
              </a:ext>
            </a:extLst>
          </p:cNvPr>
          <p:cNvSpPr/>
          <p:nvPr/>
        </p:nvSpPr>
        <p:spPr>
          <a:xfrm>
            <a:off x="6034966" y="3508779"/>
            <a:ext cx="559398" cy="5486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6069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79E3233-0336-4D3B-BE11-C328C3111CF1}"/>
              </a:ext>
            </a:extLst>
          </p:cNvPr>
          <p:cNvSpPr/>
          <p:nvPr/>
        </p:nvSpPr>
        <p:spPr>
          <a:xfrm>
            <a:off x="228273" y="353983"/>
            <a:ext cx="86950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语法五：</a:t>
            </a:r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～帰れる</a:t>
            </a:r>
            <a:r>
              <a:rPr lang="ja-JP" altLang="en-US" sz="5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ものなら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1E0CA623-EA62-4276-A4BE-D3764B9A2DBB}"/>
              </a:ext>
            </a:extLst>
          </p:cNvPr>
          <p:cNvSpPr/>
          <p:nvPr/>
        </p:nvSpPr>
        <p:spPr>
          <a:xfrm>
            <a:off x="5817501" y="1111316"/>
            <a:ext cx="43396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3600" i="1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要是能回去的话</a:t>
            </a:r>
            <a:r>
              <a:rPr lang="zh-CN" altLang="en-US" sz="3600" b="0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A674040-7DC1-4919-95F7-A33812C55A7F}"/>
              </a:ext>
            </a:extLst>
          </p:cNvPr>
          <p:cNvSpPr/>
          <p:nvPr/>
        </p:nvSpPr>
        <p:spPr>
          <a:xfrm>
            <a:off x="500751" y="2125098"/>
            <a:ext cx="10597773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意味：</a:t>
            </a:r>
            <a:r>
              <a:rPr lang="ja-JP" altLang="en-US" sz="2800" b="0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実現する可能性が低いが、もしできると仮定した場合」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という意味で、後文で希望、話者の意志、命令などを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述べる。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CA0F33E-431F-4CCB-8804-76B385262FA7}"/>
              </a:ext>
            </a:extLst>
          </p:cNvPr>
          <p:cNvSpPr/>
          <p:nvPr/>
        </p:nvSpPr>
        <p:spPr>
          <a:xfrm>
            <a:off x="758658" y="3939677"/>
            <a:ext cx="11264622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就</a:t>
            </a:r>
            <a:r>
              <a:rPr lang="zh-CN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实现可能性很小</a:t>
            </a:r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的事物，假设</a:t>
            </a:r>
            <a:r>
              <a:rPr lang="zh-CN" altLang="en-US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“如果实现了的话”，</a:t>
            </a:r>
            <a:endParaRPr lang="en-US" altLang="zh-CN" sz="3600" b="0" u="sng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“</a:t>
            </a:r>
            <a:r>
              <a:rPr lang="zh-CN" altLang="en-US" sz="36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如果可以的话”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。后面通常接表示说话人希望，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意图，</a:t>
            </a:r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命令等的表达。</a:t>
            </a:r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5950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6B49F01E-9ABC-4006-9A40-4187BF7B16D7}"/>
              </a:ext>
            </a:extLst>
          </p:cNvPr>
          <p:cNvSpPr/>
          <p:nvPr/>
        </p:nvSpPr>
        <p:spPr>
          <a:xfrm>
            <a:off x="332601" y="378530"/>
            <a:ext cx="6617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语法五：</a:t>
            </a:r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</a:t>
            </a:r>
            <a:r>
              <a:rPr lang="ja-JP" altLang="en-US" sz="5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ものなら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92377BC-212A-4E86-9F91-441400922C1E}"/>
              </a:ext>
            </a:extLst>
          </p:cNvPr>
          <p:cNvSpPr txBox="1"/>
          <p:nvPr/>
        </p:nvSpPr>
        <p:spPr>
          <a:xfrm>
            <a:off x="460188" y="1197865"/>
            <a:ext cx="16877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8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4D68415B-3CA6-4130-BBA7-D786AD080F1E}"/>
              </a:ext>
            </a:extLst>
          </p:cNvPr>
          <p:cNvSpPr/>
          <p:nvPr/>
        </p:nvSpPr>
        <p:spPr>
          <a:xfrm>
            <a:off x="2086551" y="1413063"/>
            <a:ext cx="8802410" cy="40318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動詞：</a:t>
            </a:r>
            <a:r>
              <a:rPr lang="en-US" altLang="zh-CN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</a:t>
            </a:r>
            <a:r>
              <a:rPr lang="zh-CN" altLang="en-US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非意志性动词：</a:t>
            </a:r>
            <a:endParaRPr lang="en-US" altLang="zh-CN" sz="3600" b="1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</a:t>
            </a:r>
            <a:r>
              <a:rPr lang="zh-CN" altLang="en-US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字典形</a:t>
            </a:r>
            <a:r>
              <a:rPr lang="en-US" altLang="zh-CN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+</a:t>
            </a:r>
            <a:r>
              <a:rPr lang="ja-JP" altLang="en-US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ものなら</a:t>
            </a:r>
            <a:endParaRPr lang="en-US" altLang="ja-JP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　（例：治るものなら）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       </a:t>
            </a:r>
            <a:endParaRPr lang="en-US" altLang="ja-JP" sz="280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28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</a:t>
            </a:r>
            <a:r>
              <a:rPr lang="en-US" altLang="zh-CN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</a:t>
            </a:r>
            <a:r>
              <a:rPr lang="zh-CN" altLang="en-US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意志性动词：</a:t>
            </a:r>
            <a:endParaRPr lang="en-US" altLang="zh-CN" sz="3600" b="1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</a:t>
            </a:r>
            <a:r>
              <a:rPr lang="zh-CN" altLang="en-US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可能态字典形</a:t>
            </a:r>
            <a:r>
              <a:rPr lang="en-US" altLang="zh-CN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+</a:t>
            </a:r>
            <a:r>
              <a:rPr lang="ja-JP" altLang="en-US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ものなら</a:t>
            </a:r>
            <a:endParaRPr lang="en-US" altLang="ja-JP" sz="3600" b="1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　（例：戻れるものなら・行けるものなら）</a:t>
            </a:r>
            <a:endParaRPr lang="en-US" altLang="zh-CN" sz="2800" b="1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zh-CN" altLang="en-US" sz="280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27CB45A-D313-424E-8506-472AB447BF38}"/>
              </a:ext>
            </a:extLst>
          </p:cNvPr>
          <p:cNvSpPr/>
          <p:nvPr/>
        </p:nvSpPr>
        <p:spPr>
          <a:xfrm>
            <a:off x="672546" y="5336969"/>
            <a:ext cx="941796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☆「ものなら」</a:t>
            </a:r>
            <a:r>
              <a:rPr lang="zh-CN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的口语化形式是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「もんなら」</a:t>
            </a:r>
            <a:endParaRPr lang="zh-CN" altLang="en-US" sz="36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9258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86B68CD2-A4ED-419A-B8A1-C1B6B7862128}"/>
              </a:ext>
            </a:extLst>
          </p:cNvPr>
          <p:cNvSpPr/>
          <p:nvPr/>
        </p:nvSpPr>
        <p:spPr>
          <a:xfrm>
            <a:off x="400239" y="537496"/>
            <a:ext cx="54954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语法一</a:t>
            </a:r>
            <a:r>
              <a:rPr lang="en-US" altLang="zh-CN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さびし</a:t>
            </a:r>
            <a:r>
              <a:rPr lang="ja-JP" altLang="en-US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げ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13390E94-787F-476B-87E6-5BD528997C27}"/>
              </a:ext>
            </a:extLst>
          </p:cNvPr>
          <p:cNvSpPr/>
          <p:nvPr/>
        </p:nvSpPr>
        <p:spPr>
          <a:xfrm>
            <a:off x="5564908" y="634900"/>
            <a:ext cx="43396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i="1" dirty="0">
                <a:ln w="0"/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（一副寂寞的样子）</a:t>
            </a:r>
            <a:endParaRPr lang="zh-CN" altLang="en-US" sz="3600" b="0" i="1" cap="none" spc="0" dirty="0">
              <a:ln w="0"/>
              <a:solidFill>
                <a:schemeClr val="tx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12CEADAC-6841-4C67-AC83-65FAE8F99739}"/>
              </a:ext>
            </a:extLst>
          </p:cNvPr>
          <p:cNvSpPr/>
          <p:nvPr/>
        </p:nvSpPr>
        <p:spPr>
          <a:xfrm>
            <a:off x="400239" y="1790944"/>
            <a:ext cx="987962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意味：</a:t>
            </a:r>
            <a:r>
              <a:rPr lang="ja-JP" altLang="en-US" sz="2800" b="0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～そうな様子。そのように見えるという様子を示す。</a:t>
            </a:r>
            <a:endParaRPr lang="en-US" altLang="ja-JP" sz="28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人の気持ちを表す語につくことが多い。</a:t>
            </a:r>
            <a:endParaRPr lang="en-US" altLang="ja-JP" sz="28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6F077F98-8F62-4B9D-AD8A-38171F59A195}"/>
              </a:ext>
            </a:extLst>
          </p:cNvPr>
          <p:cNvSpPr/>
          <p:nvPr/>
        </p:nvSpPr>
        <p:spPr>
          <a:xfrm>
            <a:off x="955207" y="3429000"/>
            <a:ext cx="952857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表示通过事物的</a:t>
            </a:r>
            <a:r>
              <a:rPr lang="zh-CN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外观</a:t>
            </a:r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</a:t>
            </a:r>
            <a:r>
              <a:rPr lang="zh-CN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视觉印象</a:t>
            </a:r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作出的</a:t>
            </a:r>
            <a:r>
              <a:rPr lang="zh-CN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推断</a:t>
            </a:r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CN" altLang="en-US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“（好像）</a:t>
            </a:r>
            <a:r>
              <a:rPr lang="en-US" altLang="zh-CN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的样子”“</a:t>
            </a:r>
            <a:r>
              <a:rPr lang="en-US" altLang="zh-CN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的神态”</a:t>
            </a:r>
            <a:endParaRPr lang="en-US" altLang="zh-CN" sz="3600" b="0" u="sng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与“</a:t>
            </a:r>
            <a:r>
              <a:rPr lang="en-US" altLang="zh-CN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~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そう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”相比，具有较浓的书面语气息。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0786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F095E811-6396-4DA2-84CE-CEF3DC03BF74}"/>
              </a:ext>
            </a:extLst>
          </p:cNvPr>
          <p:cNvSpPr txBox="1"/>
          <p:nvPr/>
        </p:nvSpPr>
        <p:spPr>
          <a:xfrm>
            <a:off x="-679076" y="525338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一起来造句：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5FD15BD9-33E6-4D43-8399-F986F899DC49}"/>
              </a:ext>
            </a:extLst>
          </p:cNvPr>
          <p:cNvSpPr/>
          <p:nvPr/>
        </p:nvSpPr>
        <p:spPr>
          <a:xfrm>
            <a:off x="1262933" y="1750675"/>
            <a:ext cx="941796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40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能治好的话</a:t>
            </a:r>
            <a:r>
              <a:rPr lang="zh-CN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，就算花多少钱都在所不惜。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BF07CEF7-C31D-4FC8-9803-9703F1E228B4}"/>
              </a:ext>
            </a:extLst>
          </p:cNvPr>
          <p:cNvSpPr/>
          <p:nvPr/>
        </p:nvSpPr>
        <p:spPr>
          <a:xfrm>
            <a:off x="1861825" y="3248225"/>
            <a:ext cx="572464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如果能治好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r>
              <a:rPr lang="ja-JP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治るものなら</a:t>
            </a:r>
            <a:endParaRPr lang="zh-CN" altLang="en-US" sz="36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E293C6C-509E-4163-A276-F7C18BE8E73A}"/>
              </a:ext>
            </a:extLst>
          </p:cNvPr>
          <p:cNvSpPr/>
          <p:nvPr/>
        </p:nvSpPr>
        <p:spPr>
          <a:xfrm>
            <a:off x="863355" y="4274101"/>
            <a:ext cx="941796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4000" b="1" u="sng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治るものなら、いくらお金がかかっても</a:t>
            </a:r>
            <a:endParaRPr lang="en-US" altLang="ja-JP" sz="4000" b="1" u="sng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4000" b="1" u="sng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構わない。</a:t>
            </a:r>
            <a:endParaRPr lang="zh-CN" altLang="en-US" sz="4000" b="1" u="sng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630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626CBB03-0508-4695-A405-B13328AC55FA}"/>
              </a:ext>
            </a:extLst>
          </p:cNvPr>
          <p:cNvSpPr txBox="1"/>
          <p:nvPr/>
        </p:nvSpPr>
        <p:spPr>
          <a:xfrm>
            <a:off x="918241" y="778071"/>
            <a:ext cx="18443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000" b="1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例文：</a:t>
            </a:r>
            <a:endParaRPr lang="zh-CN" altLang="en-US" sz="4000" b="1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214064C7-BF9D-4870-89DF-6C289E1B7D16}"/>
              </a:ext>
            </a:extLst>
          </p:cNvPr>
          <p:cNvSpPr/>
          <p:nvPr/>
        </p:nvSpPr>
        <p:spPr>
          <a:xfrm>
            <a:off x="1423114" y="1908248"/>
            <a:ext cx="895629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帰れる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ものなら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、今すぐ、国へ帰りたい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要是能回去的话，我想现在就回国。）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0421C89C-E7B7-471C-93B6-77E716DAF88C}"/>
              </a:ext>
            </a:extLst>
          </p:cNvPr>
          <p:cNvSpPr/>
          <p:nvPr/>
        </p:nvSpPr>
        <p:spPr>
          <a:xfrm>
            <a:off x="1423114" y="3644995"/>
            <a:ext cx="664797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やれる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もんなら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、やってみろ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（要是能做的话，就做做看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。）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37954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42681FB-1C43-4E00-878B-CA94F70AD7BF}"/>
              </a:ext>
            </a:extLst>
          </p:cNvPr>
          <p:cNvSpPr txBox="1"/>
          <p:nvPr/>
        </p:nvSpPr>
        <p:spPr>
          <a:xfrm>
            <a:off x="439718" y="326321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翻译练习：</a:t>
            </a:r>
            <a:endParaRPr lang="zh-CN" altLang="en-US" sz="4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ADA9A16-E3F0-407B-94E6-3E78F3375702}"/>
              </a:ext>
            </a:extLst>
          </p:cNvPr>
          <p:cNvSpPr/>
          <p:nvPr/>
        </p:nvSpPr>
        <p:spPr>
          <a:xfrm>
            <a:off x="1200272" y="1154600"/>
            <a:ext cx="803296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u="sng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要是能回到</a:t>
            </a:r>
            <a:r>
              <a:rPr lang="zh-CN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学生时代，我真想回去啊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93E68119-DBAB-404A-9A2E-8C6CE58103FF}"/>
              </a:ext>
            </a:extLst>
          </p:cNvPr>
          <p:cNvSpPr/>
          <p:nvPr/>
        </p:nvSpPr>
        <p:spPr>
          <a:xfrm>
            <a:off x="1420637" y="1921324"/>
            <a:ext cx="803296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学生の頃に戻れる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ものなら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戻りたい。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5533F89-8FE4-40BC-B75A-E48185163E79}"/>
              </a:ext>
            </a:extLst>
          </p:cNvPr>
          <p:cNvSpPr/>
          <p:nvPr/>
        </p:nvSpPr>
        <p:spPr>
          <a:xfrm>
            <a:off x="1125606" y="2700402"/>
            <a:ext cx="849463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u="sng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要是</a:t>
            </a:r>
            <a:r>
              <a:rPr lang="zh-CN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明天之前</a:t>
            </a:r>
            <a:r>
              <a:rPr lang="zh-CN" altLang="en-US" sz="3600" u="sng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能写好</a:t>
            </a:r>
            <a:r>
              <a:rPr lang="zh-CN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的话，就写写看啊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E398AFBA-32AF-4610-9065-D492EBC8E889}"/>
              </a:ext>
            </a:extLst>
          </p:cNvPr>
          <p:cNvSpPr/>
          <p:nvPr/>
        </p:nvSpPr>
        <p:spPr>
          <a:xfrm>
            <a:off x="1420637" y="3467126"/>
            <a:ext cx="895629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明日までに書ける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ものなら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、書いてみろ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24118B19-32D6-45E3-8AD7-074D381D653E}"/>
              </a:ext>
            </a:extLst>
          </p:cNvPr>
          <p:cNvSpPr/>
          <p:nvPr/>
        </p:nvSpPr>
        <p:spPr>
          <a:xfrm>
            <a:off x="724978" y="4366597"/>
            <a:ext cx="1045029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u="sng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要是能见面的话</a:t>
            </a:r>
            <a:r>
              <a:rPr lang="zh-CN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，我想见见二十年前去世的奶奶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365A820-93BC-41FF-803B-AF6D308E5F01}"/>
              </a:ext>
            </a:extLst>
          </p:cNvPr>
          <p:cNvSpPr/>
          <p:nvPr/>
        </p:nvSpPr>
        <p:spPr>
          <a:xfrm>
            <a:off x="855582" y="5133321"/>
            <a:ext cx="1034129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会える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ものなら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、二十年まえに亡くなった祖母に</a:t>
            </a:r>
            <a:endParaRPr lang="en-US" altLang="ja-JP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会ってみたい。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8062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A5A7E24-980A-4AEE-B1D1-A69C1C2BCEEC}"/>
              </a:ext>
            </a:extLst>
          </p:cNvPr>
          <p:cNvSpPr txBox="1"/>
          <p:nvPr/>
        </p:nvSpPr>
        <p:spPr>
          <a:xfrm>
            <a:off x="-1168550" y="401626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91ED59D6-14A5-41F6-9C72-F9F8B4F34163}"/>
              </a:ext>
            </a:extLst>
          </p:cNvPr>
          <p:cNvSpPr/>
          <p:nvPr/>
        </p:nvSpPr>
        <p:spPr>
          <a:xfrm>
            <a:off x="1017182" y="2053085"/>
            <a:ext cx="8000908" cy="206210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　　）ものなら、宇宙へ行ってみたい。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行く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行った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．行けば　　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．行ける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7B0515CD-B007-428F-8245-ED743DE13BA4}"/>
              </a:ext>
            </a:extLst>
          </p:cNvPr>
          <p:cNvSpPr/>
          <p:nvPr/>
        </p:nvSpPr>
        <p:spPr>
          <a:xfrm>
            <a:off x="5719603" y="3516451"/>
            <a:ext cx="521637" cy="51550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963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E2B7D117-2A3C-46A3-86EE-A22695DA9F52}"/>
              </a:ext>
            </a:extLst>
          </p:cNvPr>
          <p:cNvSpPr/>
          <p:nvPr/>
        </p:nvSpPr>
        <p:spPr>
          <a:xfrm>
            <a:off x="332601" y="378530"/>
            <a:ext cx="78021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语法六：</a:t>
            </a:r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暑い</a:t>
            </a:r>
            <a:r>
              <a:rPr lang="ja-JP" altLang="en-US" sz="5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ものだから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4464492E-C247-471F-893E-1E2026C490A5}"/>
              </a:ext>
            </a:extLst>
          </p:cNvPr>
          <p:cNvSpPr/>
          <p:nvPr/>
        </p:nvSpPr>
        <p:spPr>
          <a:xfrm>
            <a:off x="6890487" y="1099042"/>
            <a:ext cx="295465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3600" i="1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因为很热</a:t>
            </a:r>
            <a:r>
              <a:rPr lang="zh-CN" altLang="en-US" sz="3600" b="0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7374064-151A-450F-B0D6-6D82C02BDA9C}"/>
              </a:ext>
            </a:extLst>
          </p:cNvPr>
          <p:cNvSpPr/>
          <p:nvPr/>
        </p:nvSpPr>
        <p:spPr>
          <a:xfrm>
            <a:off x="537572" y="2203556"/>
            <a:ext cx="10238700" cy="181588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意味：</a:t>
            </a:r>
            <a:r>
              <a:rPr lang="ja-JP" altLang="en-US" sz="2800" b="0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理由を表す。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「しかたない、自然な成り行きだ」という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ニュアンスを含み、あとの行動や判断は正当なもの、と</a:t>
            </a:r>
            <a:endParaRPr lang="en-US" altLang="ja-JP" sz="28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印象づける効果を持つ</a:t>
            </a:r>
            <a:r>
              <a:rPr lang="ja-JP" altLang="en-US" sz="2800" b="0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言い訳に使うことが多い。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8B440D8-A52E-4C6E-8D04-36369C9AA4F3}"/>
              </a:ext>
            </a:extLst>
          </p:cNvPr>
          <p:cNvSpPr/>
          <p:nvPr/>
        </p:nvSpPr>
        <p:spPr>
          <a:xfrm>
            <a:off x="648121" y="4211326"/>
            <a:ext cx="9879628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用于理由说明。</a:t>
            </a:r>
            <a:r>
              <a:rPr lang="zh-CN" altLang="en-US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“就是因为</a:t>
            </a:r>
            <a:r>
              <a:rPr lang="en-US" altLang="zh-CN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”</a:t>
            </a:r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很多时候会用来</a:t>
            </a:r>
            <a:r>
              <a:rPr lang="zh-CN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解释自己行为或判断的合理性，</a:t>
            </a:r>
            <a:endParaRPr lang="en-US" altLang="zh-CN" sz="36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正当性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，也多用于</a:t>
            </a:r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辩解当中。</a:t>
            </a:r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常用于解释已经发生了的或既定的事情。</a:t>
            </a:r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0381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7242DE74-D86A-4A5D-91A8-FD98B11FCA06}"/>
              </a:ext>
            </a:extLst>
          </p:cNvPr>
          <p:cNvSpPr txBox="1"/>
          <p:nvPr/>
        </p:nvSpPr>
        <p:spPr>
          <a:xfrm>
            <a:off x="521557" y="1375836"/>
            <a:ext cx="16877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8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C44DC569-DEA2-47EC-85A7-EE9D345403E5}"/>
              </a:ext>
            </a:extLst>
          </p:cNvPr>
          <p:cNvSpPr/>
          <p:nvPr/>
        </p:nvSpPr>
        <p:spPr>
          <a:xfrm>
            <a:off x="332601" y="378530"/>
            <a:ext cx="71096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语法六：</a:t>
            </a:r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</a:t>
            </a:r>
            <a:r>
              <a:rPr lang="ja-JP" altLang="en-US" sz="5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ものだから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6391435E-5AB7-43BE-A726-8E2B33828887}"/>
              </a:ext>
            </a:extLst>
          </p:cNvPr>
          <p:cNvSpPr/>
          <p:nvPr/>
        </p:nvSpPr>
        <p:spPr>
          <a:xfrm>
            <a:off x="2474098" y="1668224"/>
            <a:ext cx="8802410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</a:t>
            </a:r>
            <a:r>
              <a:rPr lang="en-US" altLang="ja-JP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い形容詞</a:t>
            </a:r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：普通形＋ものだから</a:t>
            </a:r>
            <a:endParaRPr lang="en-US" altLang="ja-JP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（例：いないものだから・かわいかったものだから）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A2D688C-D363-4093-8BB8-1F18F32F6E9B}"/>
              </a:ext>
            </a:extLst>
          </p:cNvPr>
          <p:cNvSpPr/>
          <p:nvPr/>
        </p:nvSpPr>
        <p:spPr>
          <a:xfrm>
            <a:off x="2541180" y="3111806"/>
            <a:ext cx="8084264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名詞</a:t>
            </a:r>
            <a:r>
              <a:rPr lang="en-US" altLang="ja-JP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な形容詞</a:t>
            </a:r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endParaRPr lang="en-US" altLang="ja-JP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普通形（～</a:t>
            </a:r>
            <a:r>
              <a:rPr lang="ja-JP" altLang="en-US" sz="3600" b="1" strike="sngStrike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だ</a:t>
            </a:r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→な）＋ものだから</a:t>
            </a:r>
            <a:endParaRPr lang="en-US" altLang="ja-JP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（例：好きなものだから・子どもなものだから）</a:t>
            </a:r>
            <a:endParaRPr lang="zh-CN" altLang="en-US" sz="280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C0EFA671-18CE-4E8F-AD55-24E970239D0A}"/>
              </a:ext>
            </a:extLst>
          </p:cNvPr>
          <p:cNvSpPr/>
          <p:nvPr/>
        </p:nvSpPr>
        <p:spPr>
          <a:xfrm>
            <a:off x="284151" y="5109386"/>
            <a:ext cx="1034129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☆「ものだから」</a:t>
            </a:r>
            <a:r>
              <a:rPr lang="zh-CN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的口语化形式是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「もんだから」</a:t>
            </a:r>
            <a:endParaRPr lang="en-US" altLang="ja-JP" sz="36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中间停顿的格式也可直接用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「～もので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」</a:t>
            </a:r>
            <a:endParaRPr lang="zh-CN" altLang="en-US" sz="36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40607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5983D4B8-3B75-4A6F-8DAA-6C6E9840B303}"/>
              </a:ext>
            </a:extLst>
          </p:cNvPr>
          <p:cNvSpPr txBox="1"/>
          <p:nvPr/>
        </p:nvSpPr>
        <p:spPr>
          <a:xfrm>
            <a:off x="-679076" y="525338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一起来造句：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446A762B-5BD3-42AE-B0CF-D11A3AD83EF0}"/>
              </a:ext>
            </a:extLst>
          </p:cNvPr>
          <p:cNvSpPr/>
          <p:nvPr/>
        </p:nvSpPr>
        <p:spPr>
          <a:xfrm>
            <a:off x="1262933" y="1750675"/>
            <a:ext cx="811151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40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因为上周太忙了</a:t>
            </a:r>
            <a:r>
              <a:rPr lang="zh-CN" alt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，邮件回复晚了</a:t>
            </a:r>
            <a:r>
              <a:rPr lang="zh-CN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zh-CN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CA4A812C-987A-45E9-B2E2-0B7E18451097}"/>
              </a:ext>
            </a:extLst>
          </p:cNvPr>
          <p:cNvSpPr/>
          <p:nvPr/>
        </p:nvSpPr>
        <p:spPr>
          <a:xfrm>
            <a:off x="841675" y="2976012"/>
            <a:ext cx="75713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因为上周忙：</a:t>
            </a:r>
            <a:r>
              <a:rPr lang="ja-JP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忙しかったものだから</a:t>
            </a:r>
            <a:endParaRPr lang="zh-CN" altLang="en-US" sz="36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57577063-D031-417B-A338-17C83A402287}"/>
              </a:ext>
            </a:extLst>
          </p:cNvPr>
          <p:cNvSpPr/>
          <p:nvPr/>
        </p:nvSpPr>
        <p:spPr>
          <a:xfrm>
            <a:off x="605172" y="4201349"/>
            <a:ext cx="993092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4000" b="1" u="sng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先週は忙しかったものだから（もので）、</a:t>
            </a:r>
            <a:endParaRPr lang="en-US" altLang="ja-JP" sz="4000" b="1" u="sng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4000" b="1" u="sng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メールの返事が遅れてしまった。</a:t>
            </a:r>
            <a:endParaRPr lang="en-US" altLang="ja-JP" sz="4000" b="1" u="sng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475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98C28118-8007-4730-A4A1-5633D0B0447A}"/>
              </a:ext>
            </a:extLst>
          </p:cNvPr>
          <p:cNvSpPr txBox="1"/>
          <p:nvPr/>
        </p:nvSpPr>
        <p:spPr>
          <a:xfrm>
            <a:off x="918241" y="778071"/>
            <a:ext cx="18443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000" b="1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例文：</a:t>
            </a:r>
            <a:endParaRPr lang="zh-CN" altLang="en-US" sz="4000" b="1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7356C18-D22D-43B5-BB48-1FEC4EFA1638}"/>
              </a:ext>
            </a:extLst>
          </p:cNvPr>
          <p:cNvSpPr/>
          <p:nvPr/>
        </p:nvSpPr>
        <p:spPr>
          <a:xfrm>
            <a:off x="871565" y="1962036"/>
            <a:ext cx="1034129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上着を脱いでもいいですか。暑い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ものですから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（可以把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外套</a:t>
            </a:r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脱掉吗？因为有点儿热。）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0440E80-7CC2-4925-8F9C-335A863ED8AD}"/>
              </a:ext>
            </a:extLst>
          </p:cNvPr>
          <p:cNvSpPr/>
          <p:nvPr/>
        </p:nvSpPr>
        <p:spPr>
          <a:xfrm>
            <a:off x="776539" y="3851796"/>
            <a:ext cx="1080295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遅くなってごめん。道路が混んでいた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ものだから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对不起来晚了，因为路上堵车</a:t>
            </a:r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。）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138812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C310BDAD-0791-45B3-845A-345EF4BB3463}"/>
              </a:ext>
            </a:extLst>
          </p:cNvPr>
          <p:cNvSpPr txBox="1"/>
          <p:nvPr/>
        </p:nvSpPr>
        <p:spPr>
          <a:xfrm>
            <a:off x="617219" y="324534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翻译练习：</a:t>
            </a:r>
            <a:endParaRPr lang="zh-CN" altLang="en-US" sz="4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26411CFC-F29F-4984-A3AF-FA4389867629}"/>
              </a:ext>
            </a:extLst>
          </p:cNvPr>
          <p:cNvSpPr/>
          <p:nvPr/>
        </p:nvSpPr>
        <p:spPr>
          <a:xfrm>
            <a:off x="1200272" y="1154600"/>
            <a:ext cx="895629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u="sng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因为我在附近办事</a:t>
            </a:r>
            <a:r>
              <a:rPr lang="zh-CN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，所以顺路到这儿拜访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D89830D-4A10-443C-B6D0-D7278AE69C3B}"/>
              </a:ext>
            </a:extLst>
          </p:cNvPr>
          <p:cNvSpPr/>
          <p:nvPr/>
        </p:nvSpPr>
        <p:spPr>
          <a:xfrm>
            <a:off x="465713" y="1915224"/>
            <a:ext cx="1172628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近くに用事があった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もので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、ちょっとお寄りしました。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EFDECCCF-E22B-467F-9250-05B9AC8165CB}"/>
              </a:ext>
            </a:extLst>
          </p:cNvPr>
          <p:cNvSpPr/>
          <p:nvPr/>
        </p:nvSpPr>
        <p:spPr>
          <a:xfrm>
            <a:off x="969439" y="4337595"/>
            <a:ext cx="992611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b="0" u="sng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因为我家孩子是独生的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，所以有点娇生惯养了。</a:t>
            </a:r>
            <a:endParaRPr lang="en-US" altLang="zh-CN" sz="36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  </a:t>
            </a:r>
            <a:r>
              <a:rPr lang="zh-CN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（娇生惯养：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わがままに育つ）</a:t>
            </a:r>
            <a:endParaRPr lang="zh-CN" altLang="en-US" sz="28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464CED3-E0F8-4533-B198-6650BEB3B138}"/>
              </a:ext>
            </a:extLst>
          </p:cNvPr>
          <p:cNvSpPr/>
          <p:nvPr/>
        </p:nvSpPr>
        <p:spPr>
          <a:xfrm>
            <a:off x="505157" y="5468955"/>
            <a:ext cx="1126462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うちの息子は一人っ子な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ものだから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、少しわがままに</a:t>
            </a:r>
            <a:endParaRPr lang="en-US" altLang="ja-JP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育ってしまった。。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76BE372-5AD4-4DF4-A01A-19775C24A8EA}"/>
              </a:ext>
            </a:extLst>
          </p:cNvPr>
          <p:cNvSpPr/>
          <p:nvPr/>
        </p:nvSpPr>
        <p:spPr>
          <a:xfrm>
            <a:off x="991270" y="3426492"/>
            <a:ext cx="895629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あまりに騒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いだ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ものだから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、注意した。。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6DFBBB8B-C34F-48BE-9AD5-A09AE1E37C68}"/>
              </a:ext>
            </a:extLst>
          </p:cNvPr>
          <p:cNvSpPr/>
          <p:nvPr/>
        </p:nvSpPr>
        <p:spPr>
          <a:xfrm>
            <a:off x="1263025" y="2798028"/>
            <a:ext cx="75713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b="0" u="sng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因为是太吵闹了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，我就提醒了一下。</a:t>
            </a:r>
          </a:p>
        </p:txBody>
      </p:sp>
    </p:spTree>
    <p:extLst>
      <p:ext uri="{BB962C8B-B14F-4D97-AF65-F5344CB8AC3E}">
        <p14:creationId xmlns:p14="http://schemas.microsoft.com/office/powerpoint/2010/main" val="1384016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684753C3-726C-4641-9588-037E46D71AA5}"/>
              </a:ext>
            </a:extLst>
          </p:cNvPr>
          <p:cNvSpPr txBox="1"/>
          <p:nvPr/>
        </p:nvSpPr>
        <p:spPr>
          <a:xfrm>
            <a:off x="-1168550" y="401626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CE63B0A9-050B-409C-BA87-483736CF470D}"/>
              </a:ext>
            </a:extLst>
          </p:cNvPr>
          <p:cNvSpPr/>
          <p:nvPr/>
        </p:nvSpPr>
        <p:spPr>
          <a:xfrm>
            <a:off x="1017182" y="2053085"/>
            <a:ext cx="8392041" cy="206210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この本はおもしろい（　）、何度も読んだ。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ことに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ものだから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．ものなら　　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．ものか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77F96FD6-B113-42A3-9D9C-EB950FE3D1E8}"/>
              </a:ext>
            </a:extLst>
          </p:cNvPr>
          <p:cNvSpPr/>
          <p:nvPr/>
        </p:nvSpPr>
        <p:spPr>
          <a:xfrm>
            <a:off x="6045797" y="2969304"/>
            <a:ext cx="548640" cy="55939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6797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2328A7B6-8F9A-47AB-B309-42C43872BA04}"/>
              </a:ext>
            </a:extLst>
          </p:cNvPr>
          <p:cNvSpPr/>
          <p:nvPr/>
        </p:nvSpPr>
        <p:spPr>
          <a:xfrm>
            <a:off x="981175" y="496400"/>
            <a:ext cx="45480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语法一： </a:t>
            </a:r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</a:t>
            </a:r>
            <a:r>
              <a:rPr lang="ja-JP" altLang="en-US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げ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A75E992D-8795-4AB9-9555-A0D58E453177}"/>
              </a:ext>
            </a:extLst>
          </p:cNvPr>
          <p:cNvSpPr/>
          <p:nvPr/>
        </p:nvSpPr>
        <p:spPr>
          <a:xfrm>
            <a:off x="288679" y="1374841"/>
            <a:ext cx="21082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8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</a:t>
            </a:r>
            <a:r>
              <a:rPr lang="zh-CN" altLang="en-US" sz="54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D543C18-3C2A-4395-AAD0-6A10DE822F25}"/>
              </a:ext>
            </a:extLst>
          </p:cNvPr>
          <p:cNvSpPr/>
          <p:nvPr/>
        </p:nvSpPr>
        <p:spPr>
          <a:xfrm>
            <a:off x="2652183" y="1651840"/>
            <a:ext cx="43396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い形容詞：～</a:t>
            </a:r>
            <a:r>
              <a:rPr lang="ja-JP" altLang="en-US" sz="3600" b="1" strike="sngStrike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い</a:t>
            </a:r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＋げ</a:t>
            </a:r>
            <a:endParaRPr lang="zh-CN" altLang="en-US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FCE783A8-1A9A-4BB6-B75E-AF1FB8078F6E}"/>
              </a:ext>
            </a:extLst>
          </p:cNvPr>
          <p:cNvSpPr/>
          <p:nvPr/>
        </p:nvSpPr>
        <p:spPr>
          <a:xfrm>
            <a:off x="2652183" y="2298171"/>
            <a:ext cx="43396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な形容詞：～</a:t>
            </a:r>
            <a:r>
              <a:rPr lang="ja-JP" altLang="en-US" sz="3600" b="1" strike="sngStrike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</a:t>
            </a:r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＋げ</a:t>
            </a:r>
            <a:endParaRPr lang="zh-CN" altLang="en-US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7A4AC60F-67AF-42FE-A52E-61E1802C73EB}"/>
              </a:ext>
            </a:extLst>
          </p:cNvPr>
          <p:cNvSpPr/>
          <p:nvPr/>
        </p:nvSpPr>
        <p:spPr>
          <a:xfrm>
            <a:off x="2606622" y="2869731"/>
            <a:ext cx="52629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動詞：～</a:t>
            </a:r>
            <a:r>
              <a:rPr lang="ja-JP" altLang="en-US" sz="3600" b="1" strike="sngStrike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ます</a:t>
            </a:r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＋た</a:t>
            </a:r>
            <a:r>
              <a:rPr lang="ja-JP" altLang="en-US" sz="3600" b="1" strike="sngStrike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い</a:t>
            </a:r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＋げ</a:t>
            </a:r>
            <a:endParaRPr lang="zh-CN" altLang="en-US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8AC7C27-5838-420D-8F9B-F8744FE34BB2}"/>
              </a:ext>
            </a:extLst>
          </p:cNvPr>
          <p:cNvSpPr/>
          <p:nvPr/>
        </p:nvSpPr>
        <p:spPr>
          <a:xfrm>
            <a:off x="2181254" y="3738854"/>
            <a:ext cx="664797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☆いい→よさげ・ない→なさげ</a:t>
            </a:r>
            <a:endParaRPr lang="en-US" altLang="ja-JP" sz="36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　ある→ありげ</a:t>
            </a:r>
            <a:endParaRPr lang="zh-CN" altLang="en-US" sz="36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69F9E988-6A53-4FA8-A7D1-14C35489BB8B}"/>
              </a:ext>
            </a:extLst>
          </p:cNvPr>
          <p:cNvSpPr/>
          <p:nvPr/>
        </p:nvSpPr>
        <p:spPr>
          <a:xfrm>
            <a:off x="2232947" y="5178725"/>
            <a:ext cx="637065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☆「げ」</a:t>
            </a:r>
            <a:r>
              <a:rPr lang="zh-CN" altLang="en-US" sz="32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本身具备</a:t>
            </a:r>
            <a:r>
              <a:rPr lang="en-US" altLang="zh-CN" sz="3200" b="0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</a:t>
            </a:r>
            <a:r>
              <a:rPr lang="zh-CN" altLang="en-US" sz="32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形容词的词性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6119CC16-C0C2-441D-BDDC-E4950D095108}"/>
              </a:ext>
            </a:extLst>
          </p:cNvPr>
          <p:cNvSpPr/>
          <p:nvPr/>
        </p:nvSpPr>
        <p:spPr>
          <a:xfrm>
            <a:off x="6785487" y="1713395"/>
            <a:ext cx="305724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（例：さびしげ）</a:t>
            </a:r>
            <a:endParaRPr lang="zh-CN" alt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C9885D6-213C-44AA-8DE4-67751C831A4C}"/>
              </a:ext>
            </a:extLst>
          </p:cNvPr>
          <p:cNvSpPr/>
          <p:nvPr/>
        </p:nvSpPr>
        <p:spPr>
          <a:xfrm>
            <a:off x="6846447" y="2299968"/>
            <a:ext cx="269817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（例：自慢げ）</a:t>
            </a:r>
            <a:endParaRPr lang="zh-CN" alt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15918F25-3CCB-4B9A-A0BF-E78DD8D74C32}"/>
              </a:ext>
            </a:extLst>
          </p:cNvPr>
          <p:cNvSpPr/>
          <p:nvPr/>
        </p:nvSpPr>
        <p:spPr>
          <a:xfrm>
            <a:off x="7617373" y="2905780"/>
            <a:ext cx="305724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（例：言いたげ）</a:t>
            </a:r>
            <a:endParaRPr lang="zh-CN" alt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29683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42EDD709-2174-40AE-8E5E-2CF4A1DD6786}"/>
              </a:ext>
            </a:extLst>
          </p:cNvPr>
          <p:cNvSpPr/>
          <p:nvPr/>
        </p:nvSpPr>
        <p:spPr>
          <a:xfrm>
            <a:off x="332601" y="378530"/>
            <a:ext cx="8494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语法七：</a:t>
            </a:r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持っている</a:t>
            </a:r>
            <a:r>
              <a:rPr lang="ja-JP" altLang="en-US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ものの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FBD58B1-0D67-43B2-8B08-95DFF4106182}"/>
              </a:ext>
            </a:extLst>
          </p:cNvPr>
          <p:cNvSpPr/>
          <p:nvPr/>
        </p:nvSpPr>
        <p:spPr>
          <a:xfrm>
            <a:off x="6509999" y="1111316"/>
            <a:ext cx="295465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（虽然拥有）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D4C95F4-CAAD-4830-A020-B06086245DE5}"/>
              </a:ext>
            </a:extLst>
          </p:cNvPr>
          <p:cNvSpPr/>
          <p:nvPr/>
        </p:nvSpPr>
        <p:spPr>
          <a:xfrm>
            <a:off x="537572" y="2203556"/>
            <a:ext cx="9520555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意味：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「～けれども」。「～は本当だが、でも～」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ある既成の事実から予想・期待されることと現実が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異なることを述べる逆説的表現。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FA023B8-A68D-4E90-9D96-C25B0896E264}"/>
              </a:ext>
            </a:extLst>
          </p:cNvPr>
          <p:cNvSpPr/>
          <p:nvPr/>
        </p:nvSpPr>
        <p:spPr>
          <a:xfrm>
            <a:off x="691151" y="3700337"/>
            <a:ext cx="10341293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“虽然</a:t>
            </a:r>
            <a:r>
              <a:rPr lang="en-US" altLang="zh-CN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（是事实），但是</a:t>
            </a:r>
            <a:r>
              <a:rPr lang="en-US" altLang="zh-CN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36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”</a:t>
            </a:r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表示并</a:t>
            </a:r>
            <a:r>
              <a:rPr lang="zh-CN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未发生由前面事实所理所当然联想到的事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经常用在发生了某种问题，事情进展不顺利，难以</a:t>
            </a:r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解决的时候。</a:t>
            </a:r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18118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CBC26A46-86E3-4A7E-8D00-ED7F24215CC7}"/>
              </a:ext>
            </a:extLst>
          </p:cNvPr>
          <p:cNvSpPr/>
          <p:nvPr/>
        </p:nvSpPr>
        <p:spPr>
          <a:xfrm>
            <a:off x="332601" y="378530"/>
            <a:ext cx="849463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语法七：</a:t>
            </a:r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</a:t>
            </a:r>
            <a:r>
              <a:rPr lang="ja-JP" altLang="en-US" sz="5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ものの</a:t>
            </a:r>
            <a:endParaRPr lang="en-US" altLang="ja-JP" sz="5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5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</a:t>
            </a:r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</a:t>
            </a:r>
            <a:r>
              <a:rPr lang="ja-JP" altLang="en-US" sz="5400" u="sng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とはいうものの</a:t>
            </a:r>
            <a:endParaRPr lang="zh-CN" altLang="en-US" sz="5400" b="0" u="sng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A3F3C86-3BFF-425D-9028-E72C29E06F63}"/>
              </a:ext>
            </a:extLst>
          </p:cNvPr>
          <p:cNvSpPr txBox="1"/>
          <p:nvPr/>
        </p:nvSpPr>
        <p:spPr>
          <a:xfrm>
            <a:off x="613272" y="2220311"/>
            <a:ext cx="16877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8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511A5F0-70EF-439C-A2BB-E3A41E5865C1}"/>
              </a:ext>
            </a:extLst>
          </p:cNvPr>
          <p:cNvSpPr/>
          <p:nvPr/>
        </p:nvSpPr>
        <p:spPr>
          <a:xfrm>
            <a:off x="2247340" y="2451143"/>
            <a:ext cx="8494633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動詞</a:t>
            </a:r>
            <a:r>
              <a:rPr lang="en-US" altLang="ja-JP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ja-JP" altLang="en-US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い形容詞</a:t>
            </a:r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：普通形＋ものの</a:t>
            </a:r>
            <a:endParaRPr lang="en-US" altLang="ja-JP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な形容詞：普通形（～</a:t>
            </a:r>
            <a:r>
              <a:rPr lang="ja-JP" altLang="en-US" sz="3600" b="1" strike="sngStrike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だ</a:t>
            </a:r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→な）＋ものの</a:t>
            </a:r>
            <a:endParaRPr lang="en-US" altLang="ja-JP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名詞：普通形（～</a:t>
            </a:r>
            <a:r>
              <a:rPr lang="ja-JP" altLang="en-US" sz="3600" b="1" strike="sngStrike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だ</a:t>
            </a:r>
            <a:r>
              <a:rPr lang="ja-JP" altLang="en-US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→である）＋ものの</a:t>
            </a:r>
            <a:endParaRPr lang="en-US" altLang="ja-JP" sz="3600" b="1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文：普通形＋とはいうものの</a:t>
            </a:r>
            <a:endParaRPr lang="en-US" altLang="ja-JP" sz="3600" b="1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名詞＋とはいうものの</a:t>
            </a:r>
            <a:endParaRPr lang="en-US" altLang="ja-JP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24A67AF5-ACD9-473B-BFF1-9F40640F6C47}"/>
              </a:ext>
            </a:extLst>
          </p:cNvPr>
          <p:cNvSpPr/>
          <p:nvPr/>
        </p:nvSpPr>
        <p:spPr>
          <a:xfrm>
            <a:off x="8299077" y="1366231"/>
            <a:ext cx="23711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36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虽说</a:t>
            </a:r>
            <a:r>
              <a:rPr lang="en-US" altLang="zh-CN" sz="36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36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  <a:endParaRPr lang="en-US" altLang="zh-CN" sz="36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06950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788956F2-5DD7-4BF5-8CC2-384C5EDFB5AD}"/>
              </a:ext>
            </a:extLst>
          </p:cNvPr>
          <p:cNvSpPr txBox="1"/>
          <p:nvPr/>
        </p:nvSpPr>
        <p:spPr>
          <a:xfrm>
            <a:off x="-679076" y="525338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一起来造句：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6443666A-4B0B-4676-9222-035535ED4FC1}"/>
              </a:ext>
            </a:extLst>
          </p:cNvPr>
          <p:cNvSpPr/>
          <p:nvPr/>
        </p:nvSpPr>
        <p:spPr>
          <a:xfrm>
            <a:off x="1262933" y="1750675"/>
            <a:ext cx="73661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40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虽然吃过饭了</a:t>
            </a:r>
            <a:r>
              <a:rPr lang="zh-CN" alt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，但还是肚子饿</a:t>
            </a:r>
            <a:r>
              <a:rPr lang="zh-CN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zh-CN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09C1F27F-5636-44C0-8AA9-633C1D950DEE}"/>
              </a:ext>
            </a:extLst>
          </p:cNvPr>
          <p:cNvSpPr/>
          <p:nvPr/>
        </p:nvSpPr>
        <p:spPr>
          <a:xfrm>
            <a:off x="1217625" y="2976012"/>
            <a:ext cx="664797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虽然吃过饭：</a:t>
            </a:r>
            <a:r>
              <a:rPr lang="ja-JP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食事をしたものの</a:t>
            </a:r>
            <a:endParaRPr lang="zh-CN" altLang="en-US" sz="36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BBDDE598-175B-4AF9-A355-1CC4598C63CE}"/>
              </a:ext>
            </a:extLst>
          </p:cNvPr>
          <p:cNvSpPr/>
          <p:nvPr/>
        </p:nvSpPr>
        <p:spPr>
          <a:xfrm>
            <a:off x="605172" y="4201349"/>
            <a:ext cx="1044388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4000" b="1" u="sng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食事をしたものの、まだお腹がすいている。</a:t>
            </a:r>
            <a:endParaRPr lang="en-US" altLang="ja-JP" sz="4000" b="1" u="sng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062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C0DBC1A-E07B-438C-9FC0-A5C4BA7C5225}"/>
              </a:ext>
            </a:extLst>
          </p:cNvPr>
          <p:cNvSpPr txBox="1"/>
          <p:nvPr/>
        </p:nvSpPr>
        <p:spPr>
          <a:xfrm>
            <a:off x="477178" y="197158"/>
            <a:ext cx="18443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000" b="1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例文：</a:t>
            </a:r>
            <a:endParaRPr lang="zh-CN" altLang="en-US" sz="4000" b="1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C277E766-B279-4B8E-AE98-2740A81BB050}"/>
              </a:ext>
            </a:extLst>
          </p:cNvPr>
          <p:cNvSpPr/>
          <p:nvPr/>
        </p:nvSpPr>
        <p:spPr>
          <a:xfrm>
            <a:off x="521264" y="859378"/>
            <a:ext cx="1034129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車の免許は持っている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ものの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、ほとんど運転した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ことがない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（虽然有驾照，但几乎不开车。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C8B58850-62D7-4F71-BEFC-E214997D4E9B}"/>
              </a:ext>
            </a:extLst>
          </p:cNvPr>
          <p:cNvSpPr/>
          <p:nvPr/>
        </p:nvSpPr>
        <p:spPr>
          <a:xfrm>
            <a:off x="402930" y="3043968"/>
            <a:ext cx="1218795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申し込みはした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ものの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、試験を受けるかどうか未定だ。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（虽然报了名，但不一定去考。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7949E85-9B67-4163-8F8A-D41485F86DF5}"/>
              </a:ext>
            </a:extLst>
          </p:cNvPr>
          <p:cNvSpPr/>
          <p:nvPr/>
        </p:nvSpPr>
        <p:spPr>
          <a:xfrm>
            <a:off x="521264" y="4752628"/>
            <a:ext cx="664797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春とはいう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ものの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、まだ寒い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（虽说是春天，还是挺冷的。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7554455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65D1BE16-C90C-4650-B900-D753AC48361A}"/>
              </a:ext>
            </a:extLst>
          </p:cNvPr>
          <p:cNvSpPr txBox="1"/>
          <p:nvPr/>
        </p:nvSpPr>
        <p:spPr>
          <a:xfrm>
            <a:off x="369793" y="326321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翻译练习：</a:t>
            </a:r>
            <a:endParaRPr lang="zh-CN" altLang="en-US" sz="4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B6B63801-679D-425E-92CE-2DB69B2861A2}"/>
              </a:ext>
            </a:extLst>
          </p:cNvPr>
          <p:cNvSpPr/>
          <p:nvPr/>
        </p:nvSpPr>
        <p:spPr>
          <a:xfrm>
            <a:off x="527919" y="1412783"/>
            <a:ext cx="1012168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u="sng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虽说</a:t>
            </a:r>
            <a:r>
              <a:rPr lang="en-US" altLang="zh-CN" sz="3600" u="sng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zh-CN" altLang="en-US" sz="3600" u="sng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级不是很难</a:t>
            </a:r>
            <a:r>
              <a:rPr lang="zh-CN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，但是不学习的话就不能考过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B6E667C-0B96-4F42-AB3B-E6CE819DF02C}"/>
              </a:ext>
            </a:extLst>
          </p:cNvPr>
          <p:cNvSpPr/>
          <p:nvPr/>
        </p:nvSpPr>
        <p:spPr>
          <a:xfrm>
            <a:off x="775178" y="2270510"/>
            <a:ext cx="1080295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２級は難しくない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とはいうものの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、勉強しなければ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合格できない。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573341C-41EB-4FD5-B947-E5AC51FD369C}"/>
              </a:ext>
            </a:extLst>
          </p:cNvPr>
          <p:cNvSpPr/>
          <p:nvPr/>
        </p:nvSpPr>
        <p:spPr>
          <a:xfrm>
            <a:off x="527919" y="3991033"/>
            <a:ext cx="75713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u="sng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虽然预约了</a:t>
            </a:r>
            <a:r>
              <a:rPr lang="zh-CN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，但还犹豫着要不要去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1535653D-3C70-40D4-B828-606F8B5D6595}"/>
              </a:ext>
            </a:extLst>
          </p:cNvPr>
          <p:cNvSpPr/>
          <p:nvPr/>
        </p:nvSpPr>
        <p:spPr>
          <a:xfrm>
            <a:off x="463689" y="4746562"/>
            <a:ext cx="1126462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予約はした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ものの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、行くかどうか、まだ迷っている。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0322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CF7D8652-453B-44B9-81FB-D396C407A9BA}"/>
              </a:ext>
            </a:extLst>
          </p:cNvPr>
          <p:cNvSpPr txBox="1"/>
          <p:nvPr/>
        </p:nvSpPr>
        <p:spPr>
          <a:xfrm>
            <a:off x="-1168550" y="401626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B51E739-4E4F-4AF3-BEE4-CFC89D4CEF98}"/>
              </a:ext>
            </a:extLst>
          </p:cNvPr>
          <p:cNvSpPr/>
          <p:nvPr/>
        </p:nvSpPr>
        <p:spPr>
          <a:xfrm>
            <a:off x="1017182" y="2053085"/>
            <a:ext cx="9232014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早速買ってみた（　）、使い方が分からなくて、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まだ一度も使っていない。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ものの　　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ものか　　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．ものなら　　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．ものだから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76613CED-1B99-4347-835A-904982309C04}"/>
              </a:ext>
            </a:extLst>
          </p:cNvPr>
          <p:cNvSpPr/>
          <p:nvPr/>
        </p:nvSpPr>
        <p:spPr>
          <a:xfrm>
            <a:off x="1791148" y="3533887"/>
            <a:ext cx="559398" cy="5378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164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42EDD709-2174-40AE-8E5E-2CF4A1DD6786}"/>
              </a:ext>
            </a:extLst>
          </p:cNvPr>
          <p:cNvSpPr/>
          <p:nvPr/>
        </p:nvSpPr>
        <p:spPr>
          <a:xfrm>
            <a:off x="332601" y="378530"/>
            <a:ext cx="98796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语法八：</a:t>
            </a:r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車</a:t>
            </a:r>
            <a:r>
              <a:rPr lang="ja-JP" altLang="en-US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はもとより</a:t>
            </a:r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自転車</a:t>
            </a:r>
            <a:r>
              <a:rPr lang="ja-JP" altLang="en-US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FBD58B1-0D67-43B2-8B08-95DFF4106182}"/>
              </a:ext>
            </a:extLst>
          </p:cNvPr>
          <p:cNvSpPr/>
          <p:nvPr/>
        </p:nvSpPr>
        <p:spPr>
          <a:xfrm>
            <a:off x="3558615" y="1106376"/>
            <a:ext cx="715772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（不用说轿车了，连自行车都</a:t>
            </a:r>
            <a:r>
              <a:rPr lang="en-US" altLang="zh-CN" sz="3600" b="0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3600" b="0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D4C95F4-CAAD-4830-A020-B06086245DE5}"/>
              </a:ext>
            </a:extLst>
          </p:cNvPr>
          <p:cNvSpPr/>
          <p:nvPr/>
        </p:nvSpPr>
        <p:spPr>
          <a:xfrm>
            <a:off x="537572" y="2203556"/>
            <a:ext cx="10597773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意味：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</a:t>
            </a:r>
            <a:r>
              <a:rPr lang="en-US" altLang="ja-JP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はもちろん</a:t>
            </a:r>
            <a:r>
              <a:rPr lang="en-US" altLang="ja-JP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も」で「</a:t>
            </a:r>
            <a:r>
              <a:rPr lang="en-US" altLang="ja-JP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は当然だが、それだけではなく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</a:t>
            </a:r>
            <a:r>
              <a:rPr lang="en-US" altLang="ja-JP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も」という意味。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「～はもとより」は「～はもちろん」より硬い言い方。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FA023B8-A68D-4E90-9D96-C25B0896E264}"/>
              </a:ext>
            </a:extLst>
          </p:cNvPr>
          <p:cNvSpPr/>
          <p:nvPr/>
        </p:nvSpPr>
        <p:spPr>
          <a:xfrm>
            <a:off x="691151" y="3700337"/>
            <a:ext cx="10341293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“</a:t>
            </a:r>
            <a:r>
              <a:rPr lang="en-US" altLang="zh-CN" sz="36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zh-CN" altLang="en-US" sz="36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就</a:t>
            </a:r>
            <a:r>
              <a:rPr lang="zh-CN" altLang="en-US" sz="3600" u="sng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自不用说</a:t>
            </a:r>
            <a:r>
              <a:rPr lang="zh-CN" altLang="en-US" sz="36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了，连</a:t>
            </a:r>
            <a:r>
              <a:rPr lang="en-US" altLang="zh-CN" sz="36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r>
              <a:rPr lang="zh-CN" altLang="en-US" sz="36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也是（同样</a:t>
            </a:r>
            <a:r>
              <a:rPr lang="en-US" altLang="zh-CN" sz="36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36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）的”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先举出前面的</a:t>
            </a:r>
            <a:r>
              <a:rPr lang="zh-CN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显而易见</a:t>
            </a:r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的例子，然后再举出新事物</a:t>
            </a:r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表示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“不仅如此，连这个都</a:t>
            </a:r>
            <a:r>
              <a:rPr lang="en-US" altLang="zh-CN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”来进行强调。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比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「～はもちろん」</a:t>
            </a:r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的说法生硬。</a:t>
            </a:r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4412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CBC26A46-86E3-4A7E-8D00-ED7F24215CC7}"/>
              </a:ext>
            </a:extLst>
          </p:cNvPr>
          <p:cNvSpPr/>
          <p:nvPr/>
        </p:nvSpPr>
        <p:spPr>
          <a:xfrm>
            <a:off x="332601" y="378530"/>
            <a:ext cx="84946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语法八：</a:t>
            </a:r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</a:t>
            </a:r>
            <a:r>
              <a:rPr lang="ja-JP" altLang="en-US" sz="5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はもとより</a:t>
            </a:r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</a:t>
            </a:r>
            <a:r>
              <a:rPr lang="ja-JP" altLang="en-US" sz="5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A3F3C86-3BFF-425D-9028-E72C29E06F63}"/>
              </a:ext>
            </a:extLst>
          </p:cNvPr>
          <p:cNvSpPr txBox="1"/>
          <p:nvPr/>
        </p:nvSpPr>
        <p:spPr>
          <a:xfrm>
            <a:off x="645270" y="2516146"/>
            <a:ext cx="16877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8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511A5F0-70EF-439C-A2BB-E3A41E5865C1}"/>
              </a:ext>
            </a:extLst>
          </p:cNvPr>
          <p:cNvSpPr/>
          <p:nvPr/>
        </p:nvSpPr>
        <p:spPr>
          <a:xfrm>
            <a:off x="2694630" y="2700812"/>
            <a:ext cx="480131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1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名詞＋はもとより～も</a:t>
            </a:r>
            <a:endParaRPr lang="en-US" altLang="ja-JP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DBA49BD-81A7-4D9C-80F2-743FB2BF5A27}"/>
              </a:ext>
            </a:extLst>
          </p:cNvPr>
          <p:cNvSpPr/>
          <p:nvPr/>
        </p:nvSpPr>
        <p:spPr>
          <a:xfrm>
            <a:off x="2168673" y="4238263"/>
            <a:ext cx="572464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0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（名詞＋はもちろん～も）</a:t>
            </a:r>
            <a:endParaRPr lang="zh-CN" altLang="en-US" sz="36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C45B6903-2A51-4D47-962E-2248765BFBBC}"/>
              </a:ext>
            </a:extLst>
          </p:cNvPr>
          <p:cNvSpPr/>
          <p:nvPr/>
        </p:nvSpPr>
        <p:spPr>
          <a:xfrm>
            <a:off x="710175" y="5089910"/>
            <a:ext cx="849463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（也可通过句子名词化的方式进行接续）</a:t>
            </a:r>
            <a:endParaRPr lang="zh-CN" altLang="en-US" sz="36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24770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788956F2-5DD7-4BF5-8CC2-384C5EDFB5AD}"/>
              </a:ext>
            </a:extLst>
          </p:cNvPr>
          <p:cNvSpPr txBox="1"/>
          <p:nvPr/>
        </p:nvSpPr>
        <p:spPr>
          <a:xfrm>
            <a:off x="-679076" y="525338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一起来造句：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6443666A-4B0B-4676-9222-035535ED4FC1}"/>
              </a:ext>
            </a:extLst>
          </p:cNvPr>
          <p:cNvSpPr/>
          <p:nvPr/>
        </p:nvSpPr>
        <p:spPr>
          <a:xfrm>
            <a:off x="1221799" y="1508628"/>
            <a:ext cx="839204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因为不景气，</a:t>
            </a:r>
            <a:r>
              <a:rPr lang="zh-CN" altLang="en-US" sz="40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中</a:t>
            </a:r>
            <a:r>
              <a:rPr lang="zh-CN" altLang="en-US" sz="40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小企业就不用说了</a:t>
            </a:r>
            <a:r>
              <a:rPr lang="zh-CN" alt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</a:t>
            </a:r>
            <a:endParaRPr lang="en-US" altLang="zh-CN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连大企业都有可能倒闭</a:t>
            </a:r>
            <a:r>
              <a:rPr lang="zh-CN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zh-CN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09C1F27F-5636-44C0-8AA9-633C1D950DEE}"/>
              </a:ext>
            </a:extLst>
          </p:cNvPr>
          <p:cNvSpPr/>
          <p:nvPr/>
        </p:nvSpPr>
        <p:spPr>
          <a:xfrm>
            <a:off x="1217625" y="2976012"/>
            <a:ext cx="43396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中小企业：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中小企業</a:t>
            </a:r>
            <a:endParaRPr lang="en-US" altLang="ja-JP" sz="360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BBDDE598-175B-4AF9-A355-1CC4598C63CE}"/>
              </a:ext>
            </a:extLst>
          </p:cNvPr>
          <p:cNvSpPr/>
          <p:nvPr/>
        </p:nvSpPr>
        <p:spPr>
          <a:xfrm>
            <a:off x="606953" y="4524727"/>
            <a:ext cx="8905002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4000" b="1" u="sng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不景気のため、中小企業はもとより、</a:t>
            </a:r>
            <a:endParaRPr lang="en-US" altLang="ja-JP" sz="4000" b="1" u="sng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4000" b="1" u="sng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大企業も倒産する可能性がある。</a:t>
            </a:r>
            <a:endParaRPr lang="en-US" altLang="ja-JP" sz="4000" b="1" u="sng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4000" b="1" u="sng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883683C-8061-419D-9044-3C77C3AC5636}"/>
              </a:ext>
            </a:extLst>
          </p:cNvPr>
          <p:cNvSpPr/>
          <p:nvPr/>
        </p:nvSpPr>
        <p:spPr>
          <a:xfrm>
            <a:off x="1217625" y="3555018"/>
            <a:ext cx="849463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中小企业自不用说：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中小企業はもとより</a:t>
            </a:r>
            <a:endParaRPr lang="en-US" altLang="ja-JP" sz="360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6472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C0DBC1A-E07B-438C-9FC0-A5C4BA7C5225}"/>
              </a:ext>
            </a:extLst>
          </p:cNvPr>
          <p:cNvSpPr txBox="1"/>
          <p:nvPr/>
        </p:nvSpPr>
        <p:spPr>
          <a:xfrm>
            <a:off x="918241" y="778071"/>
            <a:ext cx="18443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000" b="1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例文：</a:t>
            </a:r>
            <a:endParaRPr lang="zh-CN" altLang="en-US" sz="4000" b="1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C277E766-B279-4B8E-AE98-2740A81BB050}"/>
              </a:ext>
            </a:extLst>
          </p:cNvPr>
          <p:cNvSpPr/>
          <p:nvPr/>
        </p:nvSpPr>
        <p:spPr>
          <a:xfrm>
            <a:off x="918241" y="2010445"/>
            <a:ext cx="941796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うちには、車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はもとより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自転車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ないんだ。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（我家不用说轿车，就是自行车都没有。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B400C5A7-09B6-4C06-927D-6C788AA2BA01}"/>
              </a:ext>
            </a:extLst>
          </p:cNvPr>
          <p:cNvSpPr/>
          <p:nvPr/>
        </p:nvSpPr>
        <p:spPr>
          <a:xfrm>
            <a:off x="918241" y="3803387"/>
            <a:ext cx="1080295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レタスはサラダで食べるの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はもとより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</a:t>
            </a:r>
            <a:endParaRPr lang="en-US" altLang="ja-JP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炒めて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おいしい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（莴苣用来伴沙拉吃就不用说了，炒着吃也好吃。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7802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A77261C6-4FDF-4751-BF37-62D03221EB7E}"/>
              </a:ext>
            </a:extLst>
          </p:cNvPr>
          <p:cNvSpPr/>
          <p:nvPr/>
        </p:nvSpPr>
        <p:spPr>
          <a:xfrm>
            <a:off x="309308" y="337091"/>
            <a:ext cx="623760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一起来造句：</a:t>
            </a:r>
            <a:endParaRPr lang="en-US" altLang="zh-CN" sz="400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zh-CN" sz="40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40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田中一脸</a:t>
            </a:r>
            <a:r>
              <a:rPr lang="zh-CN" altLang="en-US" sz="4000" b="0" u="sng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得意的样子</a:t>
            </a:r>
            <a:r>
              <a:rPr lang="zh-CN" altLang="en-US" sz="40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zh-CN" sz="40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59FB06B4-6677-41E1-9B3B-6B923135A3F4}"/>
              </a:ext>
            </a:extLst>
          </p:cNvPr>
          <p:cNvSpPr/>
          <p:nvPr/>
        </p:nvSpPr>
        <p:spPr>
          <a:xfrm>
            <a:off x="1140405" y="2542408"/>
            <a:ext cx="48013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得意：</a:t>
            </a:r>
            <a:r>
              <a:rPr lang="ja-JP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自慢（じまん）</a:t>
            </a:r>
            <a:endParaRPr lang="zh-CN" altLang="en-US" sz="36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31C35E6-FF28-428F-93BA-0A191404790F}"/>
              </a:ext>
            </a:extLst>
          </p:cNvPr>
          <p:cNvSpPr/>
          <p:nvPr/>
        </p:nvSpPr>
        <p:spPr>
          <a:xfrm>
            <a:off x="1210335" y="3263171"/>
            <a:ext cx="48013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看起来很得意：</a:t>
            </a:r>
            <a:r>
              <a:rPr lang="ja-JP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自慢げ</a:t>
            </a:r>
            <a:endParaRPr lang="zh-CN" altLang="en-US" sz="36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0503BD2A-6492-4F5D-A398-B6BB832560DE}"/>
              </a:ext>
            </a:extLst>
          </p:cNvPr>
          <p:cNvSpPr/>
          <p:nvPr/>
        </p:nvSpPr>
        <p:spPr>
          <a:xfrm>
            <a:off x="1040953" y="4032342"/>
            <a:ext cx="75713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一脸得意的样子：</a:t>
            </a:r>
            <a:r>
              <a:rPr lang="ja-JP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自慢げな顔をする</a:t>
            </a:r>
            <a:endParaRPr lang="zh-CN" altLang="en-US" sz="36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A8D5B6CE-F4DC-4848-A7ED-10D4120DEF7D}"/>
              </a:ext>
            </a:extLst>
          </p:cNvPr>
          <p:cNvSpPr/>
          <p:nvPr/>
        </p:nvSpPr>
        <p:spPr>
          <a:xfrm>
            <a:off x="777513" y="5011288"/>
            <a:ext cx="89050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u="sng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田中さんは自慢げな顔をしています。</a:t>
            </a:r>
            <a:endParaRPr lang="zh-CN" altLang="en-US" sz="4000" b="1" u="sng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167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65D1BE16-C90C-4650-B900-D753AC48361A}"/>
              </a:ext>
            </a:extLst>
          </p:cNvPr>
          <p:cNvSpPr txBox="1"/>
          <p:nvPr/>
        </p:nvSpPr>
        <p:spPr>
          <a:xfrm>
            <a:off x="439718" y="326321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翻译练习：</a:t>
            </a:r>
            <a:endParaRPr lang="zh-CN" altLang="en-US" sz="4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B6B63801-679D-425E-92CE-2DB69B2861A2}"/>
              </a:ext>
            </a:extLst>
          </p:cNvPr>
          <p:cNvSpPr/>
          <p:nvPr/>
        </p:nvSpPr>
        <p:spPr>
          <a:xfrm>
            <a:off x="714837" y="993017"/>
            <a:ext cx="895629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这家店的</a:t>
            </a:r>
            <a:r>
              <a:rPr lang="zh-CN" altLang="en-US" sz="3600" u="sng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意大利面就自不用说了</a:t>
            </a:r>
            <a:r>
              <a:rPr lang="zh-CN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，连披萨都</a:t>
            </a:r>
            <a:endParaRPr lang="en-US" altLang="zh-CN" sz="360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很值得推荐。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B6E667C-0B96-4F42-AB3B-E6CE819DF02C}"/>
              </a:ext>
            </a:extLst>
          </p:cNvPr>
          <p:cNvSpPr/>
          <p:nvPr/>
        </p:nvSpPr>
        <p:spPr>
          <a:xfrm>
            <a:off x="617553" y="2213711"/>
            <a:ext cx="1126462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この店は、パスタ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はもとより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、ピザ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おすすめです。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426FE3C9-0597-48FA-99A0-981D06266171}"/>
              </a:ext>
            </a:extLst>
          </p:cNvPr>
          <p:cNvSpPr/>
          <p:nvPr/>
        </p:nvSpPr>
        <p:spPr>
          <a:xfrm>
            <a:off x="486552" y="3959159"/>
            <a:ext cx="1080295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采来的蔬菜</a:t>
            </a:r>
            <a:r>
              <a:rPr lang="zh-CN" altLang="en-US" sz="3600" b="0" u="sng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做成料理就不用说了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，做成腌菜也可以。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ED8CC84-1F30-465C-87F3-8F3068C987D6}"/>
              </a:ext>
            </a:extLst>
          </p:cNvPr>
          <p:cNvSpPr/>
          <p:nvPr/>
        </p:nvSpPr>
        <p:spPr>
          <a:xfrm>
            <a:off x="486552" y="4772509"/>
            <a:ext cx="1034129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とれた野菜は、料理に使うの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はもとより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、漬物に</a:t>
            </a:r>
            <a:endParaRPr lang="en-US" altLang="ja-JP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して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いい。</a:t>
            </a:r>
            <a:endParaRPr lang="en-US" altLang="ja-JP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0860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CF7D8652-453B-44B9-81FB-D396C407A9BA}"/>
              </a:ext>
            </a:extLst>
          </p:cNvPr>
          <p:cNvSpPr txBox="1"/>
          <p:nvPr/>
        </p:nvSpPr>
        <p:spPr>
          <a:xfrm>
            <a:off x="-1168550" y="401626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B51E739-4E4F-4AF3-BEE4-CFC89D4CEF98}"/>
              </a:ext>
            </a:extLst>
          </p:cNvPr>
          <p:cNvSpPr/>
          <p:nvPr/>
        </p:nvSpPr>
        <p:spPr>
          <a:xfrm>
            <a:off x="1027940" y="2022834"/>
            <a:ext cx="8802410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ビジネスマンは（　）、学生や主婦の方々にも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読んでほしい本です。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ものの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ものだから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．もとより　　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．ものなら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73762E67-F6BC-40F6-B1CE-77962AAF4C82}"/>
              </a:ext>
            </a:extLst>
          </p:cNvPr>
          <p:cNvSpPr/>
          <p:nvPr/>
        </p:nvSpPr>
        <p:spPr>
          <a:xfrm>
            <a:off x="1791148" y="4012602"/>
            <a:ext cx="580913" cy="5647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497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42EDD709-2174-40AE-8E5E-2CF4A1DD6786}"/>
              </a:ext>
            </a:extLst>
          </p:cNvPr>
          <p:cNvSpPr/>
          <p:nvPr/>
        </p:nvSpPr>
        <p:spPr>
          <a:xfrm>
            <a:off x="332601" y="378530"/>
            <a:ext cx="98796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语法九：</a:t>
            </a:r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見た目</a:t>
            </a:r>
            <a:r>
              <a:rPr lang="ja-JP" altLang="en-US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はともかく</a:t>
            </a:r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味は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FBD58B1-0D67-43B2-8B08-95DFF4106182}"/>
              </a:ext>
            </a:extLst>
          </p:cNvPr>
          <p:cNvSpPr/>
          <p:nvPr/>
        </p:nvSpPr>
        <p:spPr>
          <a:xfrm>
            <a:off x="4337624" y="1106376"/>
            <a:ext cx="623440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（外观暂且不说，味道是</a:t>
            </a:r>
            <a:r>
              <a:rPr lang="en-US" altLang="zh-CN" sz="3600" b="0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3600" b="0" i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D4C95F4-CAAD-4830-A020-B06086245DE5}"/>
              </a:ext>
            </a:extLst>
          </p:cNvPr>
          <p:cNvSpPr/>
          <p:nvPr/>
        </p:nvSpPr>
        <p:spPr>
          <a:xfrm>
            <a:off x="537572" y="2203556"/>
            <a:ext cx="10956846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意味：</a:t>
            </a:r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～は今は考えないで、～は別にして。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「ある事柄を今は問題にしないで（議論の対象から外し）、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それよりも後文のことを先に考える・問題にする」</a:t>
            </a:r>
            <a:endParaRPr lang="en-US" altLang="ja-JP" sz="280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FA023B8-A68D-4E90-9D96-C25B0896E264}"/>
              </a:ext>
            </a:extLst>
          </p:cNvPr>
          <p:cNvSpPr/>
          <p:nvPr/>
        </p:nvSpPr>
        <p:spPr>
          <a:xfrm>
            <a:off x="691151" y="3700337"/>
            <a:ext cx="9879628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“暂且别论</a:t>
            </a:r>
            <a:r>
              <a:rPr lang="en-US" altLang="zh-CN" sz="36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36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”“先别说</a:t>
            </a:r>
            <a:r>
              <a:rPr lang="en-US" altLang="zh-CN" sz="36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r>
              <a:rPr lang="zh-CN" altLang="en-US" sz="36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”</a:t>
            </a:r>
            <a:endParaRPr lang="en-US" altLang="zh-CN" sz="3600" u="sng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表示前项的事情现在</a:t>
            </a:r>
            <a:r>
              <a:rPr lang="zh-CN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先不评价不考虑</a:t>
            </a:r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，而是优先</a:t>
            </a:r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后项的事情。</a:t>
            </a:r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zh-CN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06950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CBC26A46-86E3-4A7E-8D00-ED7F24215CC7}"/>
              </a:ext>
            </a:extLst>
          </p:cNvPr>
          <p:cNvSpPr/>
          <p:nvPr/>
        </p:nvSpPr>
        <p:spPr>
          <a:xfrm>
            <a:off x="332601" y="378530"/>
            <a:ext cx="105721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语法九：</a:t>
            </a:r>
            <a:r>
              <a:rPr lang="ja-JP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～</a:t>
            </a:r>
            <a:r>
              <a:rPr lang="ja-JP" altLang="en-US" sz="5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はともかく（として）</a:t>
            </a:r>
            <a:endParaRPr lang="zh-CN" altLang="en-US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A3F3C86-3BFF-425D-9028-E72C29E06F63}"/>
              </a:ext>
            </a:extLst>
          </p:cNvPr>
          <p:cNvSpPr txBox="1"/>
          <p:nvPr/>
        </p:nvSpPr>
        <p:spPr>
          <a:xfrm>
            <a:off x="623755" y="2059394"/>
            <a:ext cx="16877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8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接续：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511A5F0-70EF-439C-A2BB-E3A41E5865C1}"/>
              </a:ext>
            </a:extLst>
          </p:cNvPr>
          <p:cNvSpPr/>
          <p:nvPr/>
        </p:nvSpPr>
        <p:spPr>
          <a:xfrm>
            <a:off x="2441825" y="2351782"/>
            <a:ext cx="618630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b="1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名詞＋はともかく（として）</a:t>
            </a:r>
            <a:endParaRPr lang="en-US" altLang="ja-JP" sz="3600" b="1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（例：あなたはともかく、私は）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DD49C28D-EDE5-4B3D-832C-5D5C73ED81DF}"/>
              </a:ext>
            </a:extLst>
          </p:cNvPr>
          <p:cNvSpPr/>
          <p:nvPr/>
        </p:nvSpPr>
        <p:spPr>
          <a:xfrm>
            <a:off x="1097450" y="4358390"/>
            <a:ext cx="849463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（也可通过句子名词化的方式进行接续）</a:t>
            </a:r>
            <a:endParaRPr lang="zh-CN" altLang="en-US" sz="36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98366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788956F2-5DD7-4BF5-8CC2-384C5EDFB5AD}"/>
              </a:ext>
            </a:extLst>
          </p:cNvPr>
          <p:cNvSpPr txBox="1"/>
          <p:nvPr/>
        </p:nvSpPr>
        <p:spPr>
          <a:xfrm>
            <a:off x="-679076" y="525338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一起来造句：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6443666A-4B0B-4676-9222-035535ED4FC1}"/>
              </a:ext>
            </a:extLst>
          </p:cNvPr>
          <p:cNvSpPr/>
          <p:nvPr/>
        </p:nvSpPr>
        <p:spPr>
          <a:xfrm>
            <a:off x="1262933" y="1750675"/>
            <a:ext cx="890500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这家餐厅，</a:t>
            </a:r>
            <a:r>
              <a:rPr lang="zh-CN" altLang="en-US" sz="40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先不说味道如何</a:t>
            </a:r>
            <a:r>
              <a:rPr lang="zh-CN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，因为价格</a:t>
            </a:r>
            <a:endParaRPr lang="en-US" altLang="zh-CN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便宜所以很受欢迎</a:t>
            </a:r>
            <a:r>
              <a:rPr lang="zh-CN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zh-CN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09C1F27F-5636-44C0-8AA9-633C1D950DEE}"/>
              </a:ext>
            </a:extLst>
          </p:cNvPr>
          <p:cNvSpPr/>
          <p:nvPr/>
        </p:nvSpPr>
        <p:spPr>
          <a:xfrm>
            <a:off x="1210466" y="3268399"/>
            <a:ext cx="895629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先不说味道如何：</a:t>
            </a:r>
            <a:r>
              <a:rPr lang="ja-JP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味はともかく（として）</a:t>
            </a:r>
            <a:endParaRPr lang="zh-CN" altLang="en-US" sz="36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BBDDE598-175B-4AF9-A355-1CC4598C63CE}"/>
              </a:ext>
            </a:extLst>
          </p:cNvPr>
          <p:cNvSpPr/>
          <p:nvPr/>
        </p:nvSpPr>
        <p:spPr>
          <a:xfrm>
            <a:off x="626687" y="4341198"/>
            <a:ext cx="993092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4000" b="1" u="sng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このレストランは、味はともかくとして、</a:t>
            </a:r>
            <a:endParaRPr lang="en-US" altLang="ja-JP" sz="4000" b="1" u="sng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4000" b="1" u="sng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値段が安いので人気がある。</a:t>
            </a:r>
            <a:endParaRPr lang="en-US" altLang="ja-JP" sz="4000" b="1" u="sng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69132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C0DBC1A-E07B-438C-9FC0-A5C4BA7C5225}"/>
              </a:ext>
            </a:extLst>
          </p:cNvPr>
          <p:cNvSpPr txBox="1"/>
          <p:nvPr/>
        </p:nvSpPr>
        <p:spPr>
          <a:xfrm>
            <a:off x="918241" y="778071"/>
            <a:ext cx="18443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000" b="1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例文：</a:t>
            </a:r>
            <a:endParaRPr lang="zh-CN" altLang="en-US" sz="4000" b="1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C277E766-B279-4B8E-AE98-2740A81BB050}"/>
              </a:ext>
            </a:extLst>
          </p:cNvPr>
          <p:cNvSpPr/>
          <p:nvPr/>
        </p:nvSpPr>
        <p:spPr>
          <a:xfrm>
            <a:off x="783034" y="1919005"/>
            <a:ext cx="1034129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母の料理は見た目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はともかく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味はおいしい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（妈妈做的菜外观暂且不说，味道真是好吃啊。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5C383F9-FA11-4728-B31E-597C82647331}"/>
              </a:ext>
            </a:extLst>
          </p:cNvPr>
          <p:cNvSpPr/>
          <p:nvPr/>
        </p:nvSpPr>
        <p:spPr>
          <a:xfrm>
            <a:off x="741796" y="3873311"/>
            <a:ext cx="1170384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あの女優は、顔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はともかくとして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演技がすばらしい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那位女演员长得如何先不说，演技是十分精湛</a:t>
            </a:r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7951359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65D1BE16-C90C-4650-B900-D753AC48361A}"/>
              </a:ext>
            </a:extLst>
          </p:cNvPr>
          <p:cNvSpPr txBox="1"/>
          <p:nvPr/>
        </p:nvSpPr>
        <p:spPr>
          <a:xfrm>
            <a:off x="439718" y="326321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翻译练习：</a:t>
            </a:r>
            <a:endParaRPr lang="zh-CN" altLang="en-US" sz="4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B6B63801-679D-425E-92CE-2DB69B2861A2}"/>
              </a:ext>
            </a:extLst>
          </p:cNvPr>
          <p:cNvSpPr/>
          <p:nvPr/>
        </p:nvSpPr>
        <p:spPr>
          <a:xfrm>
            <a:off x="1157242" y="1274993"/>
            <a:ext cx="75713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u="sng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先不论结果如何</a:t>
            </a:r>
            <a:r>
              <a:rPr lang="zh-CN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，大家都很努力了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B6E667C-0B96-4F42-AB3B-E6CE819DF02C}"/>
              </a:ext>
            </a:extLst>
          </p:cNvPr>
          <p:cNvSpPr/>
          <p:nvPr/>
        </p:nvSpPr>
        <p:spPr>
          <a:xfrm>
            <a:off x="1076392" y="2012764"/>
            <a:ext cx="941796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結果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はともかく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、みんな、よく頑張ったよ。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D927032-F8EE-4163-8336-77389DE25652}"/>
              </a:ext>
            </a:extLst>
          </p:cNvPr>
          <p:cNvSpPr/>
          <p:nvPr/>
        </p:nvSpPr>
        <p:spPr>
          <a:xfrm>
            <a:off x="651631" y="3598741"/>
            <a:ext cx="941796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u="sng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先不说我了</a:t>
            </a:r>
            <a:r>
              <a:rPr lang="zh-CN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，你最好吃点东西，你不是从早上</a:t>
            </a:r>
            <a:endParaRPr lang="en-US" altLang="zh-CN" sz="360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到现在还什么都没吃过嘛。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75248995-78B9-4884-8567-AE1A194EA675}"/>
              </a:ext>
            </a:extLst>
          </p:cNvPr>
          <p:cNvSpPr/>
          <p:nvPr/>
        </p:nvSpPr>
        <p:spPr>
          <a:xfrm>
            <a:off x="651631" y="4900463"/>
            <a:ext cx="1034129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私は</a:t>
            </a:r>
            <a:r>
              <a:rPr lang="ja-JP" altLang="en-US" sz="3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ともかく</a:t>
            </a:r>
            <a:r>
              <a:rPr lang="ja-JP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、あなたは何か食べたほうがいい。</a:t>
            </a:r>
            <a:endParaRPr lang="en-US" altLang="ja-JP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朝から何も食べてないでしょ？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3951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CF7D8652-453B-44B9-81FB-D396C407A9BA}"/>
              </a:ext>
            </a:extLst>
          </p:cNvPr>
          <p:cNvSpPr txBox="1"/>
          <p:nvPr/>
        </p:nvSpPr>
        <p:spPr>
          <a:xfrm>
            <a:off x="-1168550" y="401626"/>
            <a:ext cx="60968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B51E739-4E4F-4AF3-BEE4-CFC89D4CEF98}"/>
              </a:ext>
            </a:extLst>
          </p:cNvPr>
          <p:cNvSpPr/>
          <p:nvPr/>
        </p:nvSpPr>
        <p:spPr>
          <a:xfrm>
            <a:off x="1017182" y="2053085"/>
            <a:ext cx="8840882" cy="206210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体は</a:t>
            </a:r>
            <a:r>
              <a:rPr lang="ja-JP" altLang="en-US" sz="32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32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32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32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いえない。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zh-CN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気持ちは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．とは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．ともかく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．元気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zh-CN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80324E85-E96D-4CCF-9A9A-30AF77694278}"/>
              </a:ext>
            </a:extLst>
          </p:cNvPr>
          <p:cNvSpPr/>
          <p:nvPr/>
        </p:nvSpPr>
        <p:spPr>
          <a:xfrm>
            <a:off x="769757" y="4201028"/>
            <a:ext cx="966161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en-US" altLang="ja-JP" sz="32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3142</a:t>
            </a:r>
            <a:r>
              <a:rPr lang="ja-JP" altLang="en-US" sz="32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体はともかく気持ちは元気とはいえない）</a:t>
            </a:r>
            <a:endParaRPr lang="en-US" altLang="zh-CN" sz="32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81540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53A8F57E-A989-4376-8064-E77F1DF09DB9}"/>
              </a:ext>
            </a:extLst>
          </p:cNvPr>
          <p:cNvSpPr/>
          <p:nvPr/>
        </p:nvSpPr>
        <p:spPr>
          <a:xfrm>
            <a:off x="582801" y="1660282"/>
            <a:ext cx="991168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①　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彼は両親を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だ。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．休みがち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．仕事も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．悲しげで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．亡くしてから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B2D6C43-1C0F-4D36-BB5E-5EDDDEBDE7CA}"/>
              </a:ext>
            </a:extLst>
          </p:cNvPr>
          <p:cNvSpPr/>
          <p:nvPr/>
        </p:nvSpPr>
        <p:spPr>
          <a:xfrm>
            <a:off x="718380" y="2871567"/>
            <a:ext cx="972573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（４３２１　彼は両親を亡くしてから悲しげで仕事も休みがちだ。）</a:t>
            </a:r>
            <a:endParaRPr lang="zh-CN" altLang="en-US" sz="2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3B11276-B8A1-43E6-982F-1F7256875BBB}"/>
              </a:ext>
            </a:extLst>
          </p:cNvPr>
          <p:cNvSpPr/>
          <p:nvPr/>
        </p:nvSpPr>
        <p:spPr>
          <a:xfrm>
            <a:off x="582801" y="4139919"/>
            <a:ext cx="8475397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②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男は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．笑いを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．ありげな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．浮かべた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．意味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040D31B5-BCF3-4960-B97D-34CBE210330E}"/>
              </a:ext>
            </a:extLst>
          </p:cNvPr>
          <p:cNvSpPr/>
          <p:nvPr/>
        </p:nvSpPr>
        <p:spPr>
          <a:xfrm>
            <a:off x="893625" y="5355533"/>
            <a:ext cx="726352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（４２１３　男は意味ありげな笑いを浮かべた。）</a:t>
            </a:r>
            <a:endParaRPr lang="zh-CN" altLang="en-US" sz="2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3CAFFF1-9669-436E-87D8-29F2C7D15589}"/>
              </a:ext>
            </a:extLst>
          </p:cNvPr>
          <p:cNvSpPr/>
          <p:nvPr/>
        </p:nvSpPr>
        <p:spPr>
          <a:xfrm>
            <a:off x="660256" y="358606"/>
            <a:ext cx="274947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综合小练：</a:t>
            </a:r>
            <a:endParaRPr lang="zh-CN" altLang="en-US" sz="4000" b="0" cap="none" spc="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598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E4D2DCB6-8D27-42FB-8DC3-9AC70AFF8CE7}"/>
              </a:ext>
            </a:extLst>
          </p:cNvPr>
          <p:cNvSpPr/>
          <p:nvPr/>
        </p:nvSpPr>
        <p:spPr>
          <a:xfrm>
            <a:off x="536184" y="1183228"/>
            <a:ext cx="955261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③　学校は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ついていけない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．休まずに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．授業には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．ものの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．行っている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2CAEB3BB-30E6-498F-B838-3687ACA799BB}"/>
              </a:ext>
            </a:extLst>
          </p:cNvPr>
          <p:cNvSpPr/>
          <p:nvPr/>
        </p:nvSpPr>
        <p:spPr>
          <a:xfrm>
            <a:off x="536184" y="3915503"/>
            <a:ext cx="952055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④　今日は早く帰ってきたんです。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から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．よくない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．です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．もの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．体調が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58768685-927E-4B96-B647-2A4C587956D0}"/>
              </a:ext>
            </a:extLst>
          </p:cNvPr>
          <p:cNvSpPr/>
          <p:nvPr/>
        </p:nvSpPr>
        <p:spPr>
          <a:xfrm>
            <a:off x="664592" y="2405570"/>
            <a:ext cx="1064906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１４３２</a:t>
            </a:r>
            <a:r>
              <a:rPr lang="ja-JP" altLang="en-US" sz="2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学校は休まずに行っているものの授業にはついていけない。）</a:t>
            </a:r>
            <a:endParaRPr lang="zh-CN" altLang="en-US" sz="2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4A3DAE46-79E5-49B0-85AC-B1DB864DECC6}"/>
              </a:ext>
            </a:extLst>
          </p:cNvPr>
          <p:cNvSpPr/>
          <p:nvPr/>
        </p:nvSpPr>
        <p:spPr>
          <a:xfrm>
            <a:off x="475224" y="5213107"/>
            <a:ext cx="1095684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４１３２</a:t>
            </a:r>
            <a:r>
              <a:rPr lang="ja-JP" altLang="en-US" sz="2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今日は早く帰ってきたんです。体調がよくないものですから。）</a:t>
            </a:r>
            <a:endParaRPr lang="zh-CN" altLang="en-US" sz="2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701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5E6C4D87-092D-4C01-A6A7-7F408755A710}"/>
              </a:ext>
            </a:extLst>
          </p:cNvPr>
          <p:cNvSpPr/>
          <p:nvPr/>
        </p:nvSpPr>
        <p:spPr>
          <a:xfrm>
            <a:off x="527756" y="595274"/>
            <a:ext cx="172354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例文：</a:t>
            </a:r>
            <a:endParaRPr lang="zh-CN" altLang="en-US" sz="4000" b="1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8F3D836-5904-4130-B22E-AB5CF853C154}"/>
              </a:ext>
            </a:extLst>
          </p:cNvPr>
          <p:cNvSpPr/>
          <p:nvPr/>
        </p:nvSpPr>
        <p:spPr>
          <a:xfrm>
            <a:off x="1019432" y="1902328"/>
            <a:ext cx="757130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あの人はさびし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げ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な目をしている。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CN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（那人面带寂寞的神情。）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6A29F352-7F3E-4E37-84EB-709D294E210E}"/>
              </a:ext>
            </a:extLst>
          </p:cNvPr>
          <p:cNvSpPr/>
          <p:nvPr/>
        </p:nvSpPr>
        <p:spPr>
          <a:xfrm>
            <a:off x="1178972" y="3755344"/>
            <a:ext cx="572464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彼は何か言いた</a:t>
            </a:r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げ</a:t>
            </a:r>
            <a:r>
              <a:rPr lang="ja-JP" alt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だった。</a:t>
            </a:r>
            <a:endParaRPr lang="en-US" altLang="ja-JP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CN" alt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（他好像要说什么。）</a:t>
            </a:r>
            <a:endParaRPr lang="zh-CN" alt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829466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47F2CEDF-DC72-4CC6-8240-991516C5C1FE}"/>
              </a:ext>
            </a:extLst>
          </p:cNvPr>
          <p:cNvSpPr/>
          <p:nvPr/>
        </p:nvSpPr>
        <p:spPr>
          <a:xfrm>
            <a:off x="778231" y="1495199"/>
            <a:ext cx="8475397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⑤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この家具、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．色も　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．もとより　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．形は　　</a:t>
            </a:r>
            <a:r>
              <a:rPr lang="en-US" altLang="ja-JP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．いい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C1D3DBE-4791-4471-8FD1-BD2FFE9FE8B3}"/>
              </a:ext>
            </a:extLst>
          </p:cNvPr>
          <p:cNvSpPr/>
          <p:nvPr/>
        </p:nvSpPr>
        <p:spPr>
          <a:xfrm>
            <a:off x="825957" y="2769369"/>
            <a:ext cx="726352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ja-JP" altLang="en-US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３２１４</a:t>
            </a:r>
            <a:r>
              <a:rPr lang="ja-JP" altLang="en-US" sz="2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この家具、形はもとより色もいい。）</a:t>
            </a:r>
            <a:endParaRPr lang="zh-CN" altLang="en-US" sz="2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5476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32904D2C-3B24-4E27-BCEA-C4B6FFE6DEF9}"/>
              </a:ext>
            </a:extLst>
          </p:cNvPr>
          <p:cNvSpPr/>
          <p:nvPr/>
        </p:nvSpPr>
        <p:spPr>
          <a:xfrm>
            <a:off x="785020" y="413657"/>
            <a:ext cx="295465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i="1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今回の表現：</a:t>
            </a:r>
            <a:endParaRPr lang="zh-CN" altLang="en-US" sz="3600" b="1" i="1" cap="none" spc="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5051FDD1-B7BB-4DC0-9B5C-7212F59E4D1B}"/>
              </a:ext>
            </a:extLst>
          </p:cNvPr>
          <p:cNvSpPr/>
          <p:nvPr/>
        </p:nvSpPr>
        <p:spPr>
          <a:xfrm>
            <a:off x="733723" y="1500504"/>
            <a:ext cx="3057247" cy="39703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１．～げ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２．～がち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３．～っぽい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４．～気味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５．～ものなら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６．ものだから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７．～ものの</a:t>
            </a:r>
            <a:endParaRPr lang="en-US" altLang="ja-JP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８．～もとより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９．～ともかく　</a:t>
            </a:r>
            <a:endParaRPr lang="zh-CN" alt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00720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111725DB-B765-46AC-BEBF-9BC9F835C1AB}"/>
              </a:ext>
            </a:extLst>
          </p:cNvPr>
          <p:cNvSpPr/>
          <p:nvPr/>
        </p:nvSpPr>
        <p:spPr>
          <a:xfrm>
            <a:off x="525783" y="401636"/>
            <a:ext cx="1015118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翻译练习</a:t>
            </a:r>
            <a:r>
              <a:rPr lang="zh-CN" altLang="en-US" sz="40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 （在练习中记忆吧！）</a:t>
            </a:r>
            <a:endParaRPr lang="zh-CN" altLang="en-US" sz="4000" b="0" cap="none" spc="0" dirty="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53452419-6254-432E-8B8F-BB657033FFC4}"/>
              </a:ext>
            </a:extLst>
          </p:cNvPr>
          <p:cNvSpPr/>
          <p:nvPr/>
        </p:nvSpPr>
        <p:spPr>
          <a:xfrm>
            <a:off x="853149" y="1498916"/>
            <a:ext cx="80329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在晚会上，大家</a:t>
            </a:r>
            <a:r>
              <a:rPr lang="zh-CN" altLang="en-US" sz="3600" b="0" u="sng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好像很愉快地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交谈着。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423059A6-F9FD-4D63-A23D-510773995DA2}"/>
              </a:ext>
            </a:extLst>
          </p:cNvPr>
          <p:cNvSpPr/>
          <p:nvPr/>
        </p:nvSpPr>
        <p:spPr>
          <a:xfrm>
            <a:off x="525784" y="2374335"/>
            <a:ext cx="1095684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パーティーでは、みんな楽し</a:t>
            </a:r>
            <a:r>
              <a:rPr lang="ja-JP" altLang="en-US" sz="4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げ</a:t>
            </a:r>
            <a:r>
              <a:rPr lang="ja-JP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に話していた。</a:t>
            </a:r>
            <a:endParaRPr lang="zh-CN" alt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1857F74C-61C5-42BD-BAE9-A7D7E08DFBA1}"/>
              </a:ext>
            </a:extLst>
          </p:cNvPr>
          <p:cNvSpPr/>
          <p:nvPr/>
        </p:nvSpPr>
        <p:spPr>
          <a:xfrm>
            <a:off x="932919" y="3939843"/>
            <a:ext cx="710963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她离开房间的时候，</a:t>
            </a:r>
            <a:r>
              <a:rPr lang="zh-CN" altLang="en-US" sz="3600" u="sng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好像很伤心</a:t>
            </a:r>
            <a:r>
              <a:rPr lang="zh-CN" altLang="en-US" sz="360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。</a:t>
            </a:r>
            <a:endParaRPr lang="zh-CN" altLang="en-US" sz="36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3C505178-1B2E-41CD-834A-E44A6E2F45C8}"/>
              </a:ext>
            </a:extLst>
          </p:cNvPr>
          <p:cNvSpPr/>
          <p:nvPr/>
        </p:nvSpPr>
        <p:spPr>
          <a:xfrm>
            <a:off x="682128" y="4876817"/>
            <a:ext cx="1095684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彼女は部屋から出ていくとき、悲し</a:t>
            </a:r>
            <a:r>
              <a:rPr lang="ja-JP" altLang="en-US" sz="4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げ</a:t>
            </a:r>
            <a:r>
              <a:rPr lang="ja-JP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だった。</a:t>
            </a:r>
            <a:endParaRPr lang="zh-CN" alt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65119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25A55F84-92BB-4CE5-A58C-7FEA65906037}"/>
              </a:ext>
            </a:extLst>
          </p:cNvPr>
          <p:cNvSpPr/>
          <p:nvPr/>
        </p:nvSpPr>
        <p:spPr>
          <a:xfrm>
            <a:off x="375178" y="417772"/>
            <a:ext cx="274947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翻译练习：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F39F59D-8DD2-47D8-8327-CDC6ABE9BB78}"/>
              </a:ext>
            </a:extLst>
          </p:cNvPr>
          <p:cNvSpPr/>
          <p:nvPr/>
        </p:nvSpPr>
        <p:spPr>
          <a:xfrm>
            <a:off x="375178" y="1283764"/>
            <a:ext cx="958948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运动员木村一脸很</a:t>
            </a:r>
            <a:r>
              <a:rPr lang="zh-CN" altLang="en-US" sz="3600" b="0" u="sng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有自信的样子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看着对手。</a:t>
            </a:r>
            <a:endParaRPr lang="en-US" altLang="zh-CN" sz="36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2800" dirty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</a:t>
            </a:r>
            <a:r>
              <a:rPr lang="zh-CN" altLang="en-US" sz="2800" dirty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运动员：</a:t>
            </a:r>
            <a:r>
              <a:rPr lang="ja-JP" altLang="en-US" sz="2800" dirty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選手；     </a:t>
            </a:r>
            <a:r>
              <a:rPr lang="zh-CN" altLang="en-US" sz="2800" dirty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对手：</a:t>
            </a:r>
            <a:r>
              <a:rPr lang="ja-JP" altLang="en-US" sz="2800" dirty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対戦相手）</a:t>
            </a:r>
            <a:endParaRPr lang="zh-CN" altLang="en-US" sz="2800" b="0" cap="none" spc="0" dirty="0">
              <a:ln w="0"/>
              <a:solidFill>
                <a:schemeClr val="accent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1BBD7C-55E0-4973-BB0B-16EA03EE832B}"/>
              </a:ext>
            </a:extLst>
          </p:cNvPr>
          <p:cNvSpPr/>
          <p:nvPr/>
        </p:nvSpPr>
        <p:spPr>
          <a:xfrm>
            <a:off x="271367" y="2519088"/>
            <a:ext cx="1198276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木村選手は自信あり</a:t>
            </a:r>
            <a:r>
              <a:rPr lang="ja-JP" altLang="en-US" sz="4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げ</a:t>
            </a:r>
            <a:r>
              <a:rPr lang="ja-JP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な顔で対戦相手を見ている。</a:t>
            </a:r>
            <a:endParaRPr lang="zh-CN" alt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79B9009-05CF-40AD-BB23-A03B33F49F6B}"/>
              </a:ext>
            </a:extLst>
          </p:cNvPr>
          <p:cNvSpPr/>
          <p:nvPr/>
        </p:nvSpPr>
        <p:spPr>
          <a:xfrm>
            <a:off x="581386" y="4081795"/>
            <a:ext cx="952055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父亲</a:t>
            </a:r>
            <a:r>
              <a:rPr lang="zh-CN" altLang="en-US" sz="3600" b="0" u="sng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好像很无聊</a:t>
            </a:r>
            <a:r>
              <a:rPr lang="zh-CN" altLang="en-US" sz="3600" b="0" cap="none" spc="0" dirty="0">
                <a:ln w="0"/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地翻着报纸。</a:t>
            </a:r>
            <a:endParaRPr lang="en-US" altLang="zh-CN" sz="3600" b="0" cap="none" spc="0" dirty="0">
              <a:ln w="0"/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zh-CN" altLang="en-US" sz="2800" dirty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（无聊：</a:t>
            </a:r>
            <a:r>
              <a:rPr lang="ja-JP" altLang="en-US" sz="2800" dirty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退屈「たいくつ」；　　</a:t>
            </a:r>
            <a:r>
              <a:rPr lang="zh-CN" altLang="en-US" sz="2800" dirty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翻：</a:t>
            </a:r>
            <a:r>
              <a:rPr lang="ja-JP" altLang="en-US" sz="2800" dirty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めくる</a:t>
            </a:r>
            <a:r>
              <a:rPr lang="en-US" altLang="ja-JP" sz="2800" dirty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【</a:t>
            </a:r>
            <a:r>
              <a:rPr lang="ja-JP" altLang="en-US" sz="2800" dirty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他動詞</a:t>
            </a:r>
            <a:r>
              <a:rPr lang="en-US" altLang="ja-JP" sz="2800" dirty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】</a:t>
            </a:r>
            <a:r>
              <a:rPr lang="ja-JP" altLang="en-US" sz="2800" dirty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）</a:t>
            </a:r>
            <a:endParaRPr lang="zh-CN" altLang="en-US" sz="2800" b="0" cap="none" spc="0" dirty="0">
              <a:ln w="0"/>
              <a:solidFill>
                <a:schemeClr val="accent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10A4D330-56B7-4D87-BF37-8E18B834CDB7}"/>
              </a:ext>
            </a:extLst>
          </p:cNvPr>
          <p:cNvSpPr/>
          <p:nvPr/>
        </p:nvSpPr>
        <p:spPr>
          <a:xfrm>
            <a:off x="375178" y="5365607"/>
            <a:ext cx="1044388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父は退屈</a:t>
            </a:r>
            <a:r>
              <a:rPr lang="ja-JP" altLang="en-US" sz="4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げ</a:t>
            </a:r>
            <a:r>
              <a:rPr lang="ja-JP" alt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に新聞のページをめくっている。</a:t>
            </a:r>
            <a:endParaRPr lang="zh-CN" alt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317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062EFD1-A085-4D49-BF91-57F8C9960EB8}"/>
              </a:ext>
            </a:extLst>
          </p:cNvPr>
          <p:cNvSpPr/>
          <p:nvPr/>
        </p:nvSpPr>
        <p:spPr>
          <a:xfrm>
            <a:off x="515025" y="396258"/>
            <a:ext cx="27494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0" cap="none" spc="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考点练习：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B2C0888-E30C-432C-8497-72ED7C0FF3A0}"/>
              </a:ext>
            </a:extLst>
          </p:cNvPr>
          <p:cNvSpPr/>
          <p:nvPr/>
        </p:nvSpPr>
        <p:spPr>
          <a:xfrm>
            <a:off x="515025" y="2349673"/>
            <a:ext cx="10033516" cy="206210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彼女は（　）顔で左手のダイヤの指輪を眺めていた。</a:t>
            </a:r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ja-JP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．満足げな　　　　　　　</a:t>
            </a:r>
            <a:r>
              <a:rPr lang="en-US" altLang="ja-JP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ja-JP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．満足なげな</a:t>
            </a:r>
            <a:endParaRPr lang="en-US" altLang="ja-JP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．満足げの　　　　　　　</a:t>
            </a:r>
            <a:r>
              <a:rPr lang="en-US" altLang="ja-JP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ja-JP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．満足なげの　　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E3366CA2-C8B0-4AA7-9B30-506E13BD6511}"/>
              </a:ext>
            </a:extLst>
          </p:cNvPr>
          <p:cNvSpPr/>
          <p:nvPr/>
        </p:nvSpPr>
        <p:spPr>
          <a:xfrm>
            <a:off x="906205" y="3323556"/>
            <a:ext cx="537882" cy="5056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858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平面">
  <a:themeElements>
    <a:clrScheme name="中性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平面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平面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TM02892315[[fn=丝状]]</Template>
  <TotalTime>1611</TotalTime>
  <Words>3533</Words>
  <Application>Microsoft Office PowerPoint</Application>
  <PresentationFormat>宽屏</PresentationFormat>
  <Paragraphs>417</Paragraphs>
  <Slides>61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61</vt:i4>
      </vt:variant>
    </vt:vector>
  </HeadingPairs>
  <TitlesOfParts>
    <vt:vector size="71" baseType="lpstr">
      <vt:lpstr>Yu Mincho Demibold</vt:lpstr>
      <vt:lpstr>等线</vt:lpstr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平面</vt:lpstr>
      <vt:lpstr>日本語能力試験　Ｎ２　　 —文法・第１課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第一週　一日目　 熱っぽい</dc:title>
  <dc:creator>黄 嘉颖</dc:creator>
  <cp:lastModifiedBy>黄 嘉颖</cp:lastModifiedBy>
  <cp:revision>25</cp:revision>
  <dcterms:created xsi:type="dcterms:W3CDTF">2022-02-20T08:01:18Z</dcterms:created>
  <dcterms:modified xsi:type="dcterms:W3CDTF">2022-03-08T09:21:26Z</dcterms:modified>
</cp:coreProperties>
</file>