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462" r:id="rId5"/>
    <p:sldId id="461" r:id="rId6"/>
    <p:sldId id="463" r:id="rId7"/>
    <p:sldId id="464" r:id="rId8"/>
    <p:sldId id="465" r:id="rId9"/>
    <p:sldId id="523" r:id="rId10"/>
    <p:sldId id="524" r:id="rId11"/>
    <p:sldId id="525" r:id="rId12"/>
    <p:sldId id="526" r:id="rId13"/>
    <p:sldId id="527" r:id="rId14"/>
    <p:sldId id="528" r:id="rId15"/>
    <p:sldId id="529" r:id="rId16"/>
    <p:sldId id="530" r:id="rId17"/>
    <p:sldId id="531" r:id="rId18"/>
    <p:sldId id="532" r:id="rId19"/>
    <p:sldId id="533" r:id="rId20"/>
    <p:sldId id="534" r:id="rId21"/>
    <p:sldId id="535" r:id="rId22"/>
    <p:sldId id="536" r:id="rId23"/>
    <p:sldId id="537" r:id="rId24"/>
    <p:sldId id="538" r:id="rId25"/>
    <p:sldId id="539" r:id="rId26"/>
    <p:sldId id="540" r:id="rId27"/>
    <p:sldId id="541" r:id="rId28"/>
    <p:sldId id="542" r:id="rId29"/>
    <p:sldId id="543" r:id="rId30"/>
    <p:sldId id="544" r:id="rId31"/>
    <p:sldId id="545" r:id="rId32"/>
    <p:sldId id="546" r:id="rId33"/>
    <p:sldId id="547" r:id="rId34"/>
    <p:sldId id="548" r:id="rId35"/>
    <p:sldId id="549" r:id="rId36"/>
    <p:sldId id="550" r:id="rId37"/>
    <p:sldId id="551" r:id="rId38"/>
    <p:sldId id="552" r:id="rId39"/>
    <p:sldId id="553" r:id="rId40"/>
    <p:sldId id="554" r:id="rId41"/>
    <p:sldId id="555" r:id="rId42"/>
    <p:sldId id="556" r:id="rId43"/>
    <p:sldId id="557" r:id="rId44"/>
    <p:sldId id="558" r:id="rId45"/>
    <p:sldId id="559" r:id="rId46"/>
    <p:sldId id="560" r:id="rId47"/>
    <p:sldId id="561" r:id="rId48"/>
    <p:sldId id="264" r:id="rId49"/>
    <p:sldId id="562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6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52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54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374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08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0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4967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1136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81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60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622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885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324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331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0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32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964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A5E96-E64F-4F55-BB74-144DF505036C}" type="datetimeFigureOut">
              <a:rPr lang="zh-CN" altLang="en-US" smtClean="0"/>
              <a:t>2022/6/22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551457-D4E5-4810-9C9A-BB91319934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655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1B1B4E-06E3-4690-8289-4CAD4D1F4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日本語能力試験　Ｎ２　　</a:t>
            </a:r>
            <a:br>
              <a:rPr lang="en-US" altLang="ja-JP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</a:b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—</a:t>
            </a:r>
            <a:r>
              <a:rPr lang="ja-JP" altLang="en-US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文法・第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20</a:t>
            </a:r>
            <a:r>
              <a:rPr lang="ja-JP" altLang="en-US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課</a:t>
            </a:r>
            <a:endParaRPr lang="zh-CN" alt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C604FFDD-6667-5DF5-C69F-825A719DB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ja-JP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zh-CN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敬语专题）</a:t>
            </a:r>
          </a:p>
        </p:txBody>
      </p:sp>
    </p:spTree>
    <p:extLst>
      <p:ext uri="{BB962C8B-B14F-4D97-AF65-F5344CB8AC3E}">
        <p14:creationId xmlns:p14="http://schemas.microsoft.com/office/powerpoint/2010/main" val="2823153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99350" y="166197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874083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ご～いたす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81197" y="1458859"/>
            <a:ext cx="117932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属于敬语中的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。用法与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「お</a:t>
            </a:r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ご～する」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基本相同，是更加谦虚礼貌的说法。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475957" y="2474893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＋いたす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＋いたす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303350" y="3431150"/>
            <a:ext cx="119857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动词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形为单音节的词不用于此语法，如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「見ます」「います」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等。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2.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「電話する」「約束する」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等作为例外，不用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「ご」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而用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「お」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接头。）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AC9FBA4-C2EF-849A-73F1-BB8BF65FC1CA}"/>
              </a:ext>
            </a:extLst>
          </p:cNvPr>
          <p:cNvSpPr/>
          <p:nvPr/>
        </p:nvSpPr>
        <p:spPr>
          <a:xfrm>
            <a:off x="475957" y="4465454"/>
            <a:ext cx="96552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☆カバン、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持ち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いたしましょう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我帮您拿包吧。）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BABD5C-0967-CDBE-97FE-DB9A50567E43}"/>
              </a:ext>
            </a:extLst>
          </p:cNvPr>
          <p:cNvSpPr/>
          <p:nvPr/>
        </p:nvSpPr>
        <p:spPr>
          <a:xfrm>
            <a:off x="465898" y="5095295"/>
            <a:ext cx="109231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☆それでは会場の方へ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案内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いたします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（下面我带您去会场。）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9AC87D-E009-4BBE-D125-294507F86A4D}"/>
              </a:ext>
            </a:extLst>
          </p:cNvPr>
          <p:cNvSpPr/>
          <p:nvPr/>
        </p:nvSpPr>
        <p:spPr>
          <a:xfrm>
            <a:off x="475957" y="5725136"/>
            <a:ext cx="1059777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☆お名前を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呼び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ので、それまでここでお待ちください。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（一会儿我会叫到您的名字的，在此之前请您在这里等一下。）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265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99350" y="166197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874083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ご～申し上げます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81197" y="1458859"/>
            <a:ext cx="1179329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本来就是“说”的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表达，此句型中间一般搭配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「報告する・知らせる・慶ぶ（よろこぶ）・詫びる・願う」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等词表示向对方汇报，通知，祝贺，道歉，请求等意思。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429724" y="3015467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＋申し上げる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＋申し上げる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AC9FBA4-C2EF-849A-73F1-BB8BF65FC1CA}"/>
              </a:ext>
            </a:extLst>
          </p:cNvPr>
          <p:cNvSpPr/>
          <p:nvPr/>
        </p:nvSpPr>
        <p:spPr>
          <a:xfrm>
            <a:off x="475957" y="4465454"/>
            <a:ext cx="120340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☆面接の結果について、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報告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申し上げます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向您汇报面试的结果。）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BABD5C-0967-CDBE-97FE-DB9A50567E43}"/>
              </a:ext>
            </a:extLst>
          </p:cNvPr>
          <p:cNvSpPr/>
          <p:nvPr/>
        </p:nvSpPr>
        <p:spPr>
          <a:xfrm>
            <a:off x="465898" y="5095295"/>
            <a:ext cx="108911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☆私の家族を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紹介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申し上げます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（向您介绍一下我的家人。）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9AC87D-E009-4BBE-D125-294507F86A4D}"/>
              </a:ext>
            </a:extLst>
          </p:cNvPr>
          <p:cNvSpPr/>
          <p:nvPr/>
        </p:nvSpPr>
        <p:spPr>
          <a:xfrm>
            <a:off x="475957" y="5725136"/>
            <a:ext cx="916148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☆大変ご迷惑をおかけしたことを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詫び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申し上げます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（给您添麻烦了，真的很抱歉。）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959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99350" y="166197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874083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４．～でございます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～ございます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30840" y="1667777"/>
            <a:ext cx="1179329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分别是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「～です」「～あります」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在敬语中的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礼貌语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表达形式。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644467" y="2536252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な形容詞（～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）＋でございます。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名詞＋が＋ございます。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AC9FBA4-C2EF-849A-73F1-BB8BF65FC1CA}"/>
              </a:ext>
            </a:extLst>
          </p:cNvPr>
          <p:cNvSpPr/>
          <p:nvPr/>
        </p:nvSpPr>
        <p:spPr>
          <a:xfrm>
            <a:off x="511917" y="4007219"/>
            <a:ext cx="83808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こちらは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でございます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这里是</a:t>
            </a:r>
            <a:r>
              <a:rPr lang="en-US" altLang="zh-CN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公司。）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BABD5C-0967-CDBE-97FE-DB9A50567E43}"/>
              </a:ext>
            </a:extLst>
          </p:cNvPr>
          <p:cNvSpPr/>
          <p:nvPr/>
        </p:nvSpPr>
        <p:spPr>
          <a:xfrm>
            <a:off x="511917" y="4635998"/>
            <a:ext cx="916148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☆電話は階段の横に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ございます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电话在楼梯旁边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9AC87D-E009-4BBE-D125-294507F86A4D}"/>
              </a:ext>
            </a:extLst>
          </p:cNvPr>
          <p:cNvSpPr/>
          <p:nvPr/>
        </p:nvSpPr>
        <p:spPr>
          <a:xfrm>
            <a:off x="475957" y="5306581"/>
            <a:ext cx="1023870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☆スケージュールの変更が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ございます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ので、ご確認ください。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（日程安排有变更，请确认。）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628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285393" y="137010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常用的特殊自谦语：</a:t>
            </a:r>
            <a:endParaRPr lang="zh-CN" altLang="en-US" sz="4000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75D36215-3720-EC3F-93FC-5BDCFC83B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084162"/>
              </p:ext>
            </p:extLst>
          </p:nvPr>
        </p:nvGraphicFramePr>
        <p:xfrm>
          <a:off x="249433" y="844896"/>
          <a:ext cx="11657174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731">
                  <a:extLst>
                    <a:ext uri="{9D8B030D-6E8A-4147-A177-3AD203B41FA5}">
                      <a16:colId xmlns:a16="http://schemas.microsoft.com/office/drawing/2014/main" val="311259046"/>
                    </a:ext>
                  </a:extLst>
                </a:gridCol>
                <a:gridCol w="6344292">
                  <a:extLst>
                    <a:ext uri="{9D8B030D-6E8A-4147-A177-3AD203B41FA5}">
                      <a16:colId xmlns:a16="http://schemas.microsoft.com/office/drawing/2014/main" val="261959886"/>
                    </a:ext>
                  </a:extLst>
                </a:gridCol>
                <a:gridCol w="1771151">
                  <a:extLst>
                    <a:ext uri="{9D8B030D-6E8A-4147-A177-3AD203B41FA5}">
                      <a16:colId xmlns:a16="http://schemas.microsoft.com/office/drawing/2014/main" val="2493540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动词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自谦语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5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します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いたします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74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言います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申します</a:t>
                      </a:r>
                      <a:endParaRPr lang="en-US" altLang="ja-JP" sz="2400" dirty="0"/>
                    </a:p>
                    <a:p>
                      <a:pPr algn="ctr"/>
                      <a:r>
                        <a:rPr lang="ja-JP" altLang="en-US" sz="2400" dirty="0"/>
                        <a:t>申し上げます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说，告知；叫</a:t>
                      </a:r>
                      <a:r>
                        <a:rPr lang="en-US" altLang="zh-CN" sz="2400" dirty="0"/>
                        <a:t>……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0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6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知っています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（ものを）存じております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知っております</a:t>
                      </a:r>
                      <a:endParaRPr lang="en-US" altLang="ja-JP" sz="2400" dirty="0"/>
                    </a:p>
                    <a:p>
                      <a:pPr algn="ctr"/>
                      <a:r>
                        <a:rPr lang="ja-JP" altLang="en-US" sz="2400" dirty="0"/>
                        <a:t>（人を）存じ上げております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知道；久仰大名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08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会います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お目にかかります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拜见，会见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750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聞きます・尋ねます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伺います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请教；拜访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聞きます・引き受けます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承ります</a:t>
                      </a:r>
                      <a:r>
                        <a:rPr lang="ja-JP" altLang="en-US" sz="24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（うけたまわります）</a:t>
                      </a:r>
                      <a:endParaRPr lang="en-US" altLang="ja-JP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恭听；遵从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401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見せます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お目にかけます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ご覧に入れます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给（您）看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982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見ます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拝見します・拝見いたします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看；拜读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32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あげます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さしあげます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给（您）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586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472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285393" y="54339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常用的特殊自谦语：</a:t>
            </a:r>
            <a:endParaRPr lang="zh-CN" altLang="en-US" sz="4000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75D36215-3720-EC3F-93FC-5BDCFC83B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177570"/>
              </p:ext>
            </p:extLst>
          </p:nvPr>
        </p:nvGraphicFramePr>
        <p:xfrm>
          <a:off x="285393" y="762225"/>
          <a:ext cx="11657174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731">
                  <a:extLst>
                    <a:ext uri="{9D8B030D-6E8A-4147-A177-3AD203B41FA5}">
                      <a16:colId xmlns:a16="http://schemas.microsoft.com/office/drawing/2014/main" val="311259046"/>
                    </a:ext>
                  </a:extLst>
                </a:gridCol>
                <a:gridCol w="6010382">
                  <a:extLst>
                    <a:ext uri="{9D8B030D-6E8A-4147-A177-3AD203B41FA5}">
                      <a16:colId xmlns:a16="http://schemas.microsoft.com/office/drawing/2014/main" val="261959886"/>
                    </a:ext>
                  </a:extLst>
                </a:gridCol>
                <a:gridCol w="2105061">
                  <a:extLst>
                    <a:ext uri="{9D8B030D-6E8A-4147-A177-3AD203B41FA5}">
                      <a16:colId xmlns:a16="http://schemas.microsoft.com/office/drawing/2014/main" val="2493540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动词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自谦语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5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食べます・飲みます・</a:t>
                      </a:r>
                      <a:endParaRPr lang="en-US" altLang="ja-JP" sz="2400" dirty="0"/>
                    </a:p>
                    <a:p>
                      <a:pPr algn="ctr"/>
                      <a:r>
                        <a:rPr lang="ja-JP" altLang="en-US" sz="2400" dirty="0"/>
                        <a:t>もらいます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いただきます・頂戴します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吃；喝；得到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74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思います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存じます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想，认为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0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分かります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承知します・かしこまります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知道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63946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AB473737-E60B-27A1-15F3-A71E809313CF}"/>
              </a:ext>
            </a:extLst>
          </p:cNvPr>
          <p:cNvSpPr txBox="1"/>
          <p:nvPr/>
        </p:nvSpPr>
        <p:spPr>
          <a:xfrm>
            <a:off x="227173" y="3249202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常用的礼貌语：</a:t>
            </a:r>
            <a:endParaRPr lang="zh-CN" altLang="en-US" sz="4000" dirty="0"/>
          </a:p>
        </p:txBody>
      </p:sp>
      <p:graphicFrame>
        <p:nvGraphicFramePr>
          <p:cNvPr id="7" name="表格 4">
            <a:extLst>
              <a:ext uri="{FF2B5EF4-FFF2-40B4-BE49-F238E27FC236}">
                <a16:creationId xmlns:a16="http://schemas.microsoft.com/office/drawing/2014/main" id="{01F4A4C1-AAC3-8EFC-2476-C8302B761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01428"/>
              </p:ext>
            </p:extLst>
          </p:nvPr>
        </p:nvGraphicFramePr>
        <p:xfrm>
          <a:off x="186076" y="3957088"/>
          <a:ext cx="11657174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731">
                  <a:extLst>
                    <a:ext uri="{9D8B030D-6E8A-4147-A177-3AD203B41FA5}">
                      <a16:colId xmlns:a16="http://schemas.microsoft.com/office/drawing/2014/main" val="311259046"/>
                    </a:ext>
                  </a:extLst>
                </a:gridCol>
                <a:gridCol w="6010382">
                  <a:extLst>
                    <a:ext uri="{9D8B030D-6E8A-4147-A177-3AD203B41FA5}">
                      <a16:colId xmlns:a16="http://schemas.microsoft.com/office/drawing/2014/main" val="261959886"/>
                    </a:ext>
                  </a:extLst>
                </a:gridCol>
                <a:gridCol w="2105061">
                  <a:extLst>
                    <a:ext uri="{9D8B030D-6E8A-4147-A177-3AD203B41FA5}">
                      <a16:colId xmlns:a16="http://schemas.microsoft.com/office/drawing/2014/main" val="2493540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普通说法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礼貌语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5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どう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いかが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怎么样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74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とても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誠に</a:t>
                      </a:r>
                      <a:r>
                        <a:rPr lang="ja-JP" altLang="en-US" sz="24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（まことに）</a:t>
                      </a:r>
                      <a:endParaRPr lang="en-US" altLang="ja-JP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真，诚然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0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さっき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先程</a:t>
                      </a:r>
                      <a:r>
                        <a:rPr lang="ja-JP" altLang="en-US" sz="24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（さきほど）</a:t>
                      </a:r>
                      <a:endParaRPr lang="zh-CN" altLang="en-US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刚才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6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今度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この度</a:t>
                      </a:r>
                      <a:r>
                        <a:rPr lang="ja-JP" altLang="en-US" sz="24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（このたび）</a:t>
                      </a:r>
                      <a:endParaRPr lang="zh-CN" altLang="en-US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这次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6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あとで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後程</a:t>
                      </a:r>
                      <a:r>
                        <a:rPr lang="ja-JP" altLang="en-US" sz="24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（のちほど）</a:t>
                      </a:r>
                      <a:endParaRPr lang="zh-CN" altLang="en-US" sz="2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随后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973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041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412675" y="2076477"/>
            <a:ext cx="11694227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①（レストランで）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「注文、お願いします。」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B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「（　）、ただいままいります。」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お待ちいたしました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お待ってくださいました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．お待たせいたしました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．お待ちしました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771905" y="4540248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093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843825" y="5030964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454071" y="2092225"/>
            <a:ext cx="11283858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②（スピーチで）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「本日は弊社創立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周年記念パーティーにお越しくださり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ありがとうございます。社長の小林でございます。社を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代表して、私から一言ごあいさつ（　）。」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されます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．うかがいます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．申し上げます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．おっしゃいます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0A94628-2B1E-D5D0-A300-6D18224B6457}"/>
              </a:ext>
            </a:extLst>
          </p:cNvPr>
          <p:cNvSpPr/>
          <p:nvPr/>
        </p:nvSpPr>
        <p:spPr>
          <a:xfrm>
            <a:off x="335227" y="1334316"/>
            <a:ext cx="25010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2018/7-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436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703094" y="4804333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42662" y="2289897"/>
            <a:ext cx="11674991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③客　「すみません、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山の中で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』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っていう本を探しているん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ですけど。」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店員「はい、新刊コーナーに（　）。ご案内します。」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．いたします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おります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．ございます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．なさいます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1735" y="1298357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2017/12-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410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92820" y="4321549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35227" y="1864947"/>
            <a:ext cx="11264622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④（電話で）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「営業部の山下さんをお願いたしたいのですが。」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「申し訳ありません、山下はただいま会議で席を外して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おります。戻りましたらこちらからお電話（　）。」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．いたしましょうか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申しましょうか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．くださいませんか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．いただきませんか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1735" y="1298357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2013/12-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923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869143" y="4506485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91735" y="2050991"/>
            <a:ext cx="11674991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⑤（花屋のホームページで）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ご予算に合わせて、花束をお作りします。送料無料で日にち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指定の全国発送も（　）。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申し上げます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．差し上げます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．いただきます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．うけたまわります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1735" y="1298357"/>
            <a:ext cx="25010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2013/7-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702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4110C6C-2E8C-1ECE-CC11-D4082EEC0CB3}"/>
              </a:ext>
            </a:extLst>
          </p:cNvPr>
          <p:cNvSpPr/>
          <p:nvPr/>
        </p:nvSpPr>
        <p:spPr>
          <a:xfrm>
            <a:off x="261258" y="583181"/>
            <a:ext cx="50193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1" i="1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敬语专题</a:t>
            </a:r>
            <a:r>
              <a:rPr lang="en-US" altLang="zh-CN" sz="3600" b="1" i="1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——</a:t>
            </a:r>
            <a:r>
              <a:rPr lang="zh-CN" altLang="en-US" sz="3600" b="1" i="1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考题特点：</a:t>
            </a:r>
            <a:endParaRPr lang="zh-CN" altLang="en-US" sz="3600" b="1" i="1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DEE9236-B7F9-928E-AADF-BC27F44AD04B}"/>
              </a:ext>
            </a:extLst>
          </p:cNvPr>
          <p:cNvSpPr/>
          <p:nvPr/>
        </p:nvSpPr>
        <p:spPr>
          <a:xfrm>
            <a:off x="404951" y="1598109"/>
            <a:ext cx="11708655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敬语考题在语法部分中主要集中在选择题的考核中，题量相对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较少，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难度中等。一般结合具体会话情景，让考生分析判断：</a:t>
            </a:r>
            <a:r>
              <a:rPr lang="zh-CN" altLang="en-US" sz="2800" i="1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敬语的正确格式，</a:t>
            </a:r>
            <a:endParaRPr lang="en-US" altLang="zh-CN" sz="2800" i="1" u="sng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i="1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要用尊他还是自谦，各种特殊敬语的词义，动作行为的逻辑合理性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根据近年来的真题，主要考核的敬语运用场景有以下几种：</a:t>
            </a:r>
            <a:endParaRPr lang="en-US" altLang="zh-CN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移动类的敬语运用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（考核频率最高）</a:t>
            </a:r>
            <a:endParaRPr lang="en-US" altLang="zh-CN" sz="28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</a:t>
            </a:r>
            <a:r>
              <a:rPr lang="zh-CN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提供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服务类</a:t>
            </a:r>
            <a:endParaRPr lang="en-US" altLang="zh-CN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请求与接受类</a:t>
            </a:r>
            <a:endParaRPr lang="en-US" altLang="zh-CN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</a:t>
            </a:r>
            <a:r>
              <a:rPr lang="zh-CN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其他尊他行为</a:t>
            </a:r>
            <a:endParaRPr lang="en-US" altLang="ja-JP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9846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7B6BE33-BCCB-9C43-3AAE-CE5923A4DB26}"/>
              </a:ext>
            </a:extLst>
          </p:cNvPr>
          <p:cNvSpPr/>
          <p:nvPr/>
        </p:nvSpPr>
        <p:spPr>
          <a:xfrm>
            <a:off x="350207" y="465958"/>
            <a:ext cx="5495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</a:t>
            </a:r>
            <a:r>
              <a:rPr lang="en-US" altLang="zh-C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请求与接受类</a:t>
            </a:r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324E1D9-A6A4-982C-6FB1-BFD9C2185512}"/>
              </a:ext>
            </a:extLst>
          </p:cNvPr>
          <p:cNvSpPr/>
          <p:nvPr/>
        </p:nvSpPr>
        <p:spPr>
          <a:xfrm>
            <a:off x="126018" y="1432189"/>
            <a:ext cx="11315918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考核要点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主要考察在劝诱，依赖等表达中的敬语运用。经常会结合到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授受关系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的敬语格式来礼貌地表达请求或接受。尤其要注意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与授受关系句型连接时主语和对象分别是谁，前面接的动词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不同形态时所导致的意思不同等。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DB83AAB7-6F10-9DB8-696E-9C38E3181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17732"/>
              </p:ext>
            </p:extLst>
          </p:nvPr>
        </p:nvGraphicFramePr>
        <p:xfrm>
          <a:off x="350206" y="3513761"/>
          <a:ext cx="11218313" cy="276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1962">
                  <a:extLst>
                    <a:ext uri="{9D8B030D-6E8A-4147-A177-3AD203B41FA5}">
                      <a16:colId xmlns:a16="http://schemas.microsoft.com/office/drawing/2014/main" val="2161036080"/>
                    </a:ext>
                  </a:extLst>
                </a:gridCol>
                <a:gridCol w="3416351">
                  <a:extLst>
                    <a:ext uri="{9D8B030D-6E8A-4147-A177-3AD203B41FA5}">
                      <a16:colId xmlns:a16="http://schemas.microsoft.com/office/drawing/2014/main" val="3558479321"/>
                    </a:ext>
                  </a:extLst>
                </a:gridCol>
              </a:tblGrid>
              <a:tr h="57087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常见句型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01991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ご～いただく・お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ご～くださる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请（您）做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667848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ご～願う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拜托（您）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17860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～ていただ</a:t>
                      </a:r>
                      <a:r>
                        <a:rPr lang="ja-JP" altLang="en-US" sz="2400" dirty="0">
                          <a:solidFill>
                            <a:srgbClr val="FF0000"/>
                          </a:solidFill>
                        </a:rPr>
                        <a:t>け</a:t>
                      </a:r>
                      <a:r>
                        <a:rPr lang="ja-JP" altLang="en-US" sz="2400" dirty="0"/>
                        <a:t>ませんか・～てくださいませんか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能否请您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268634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dirty="0"/>
                        <a:t>～（さ）せて＋いただく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くださる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请允许我做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03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50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ご～いただく・お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ご～くださる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91471" y="1848698"/>
            <a:ext cx="1215532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「いただく」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表达，表示谦虚地接受别人的行为。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「くださる」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表达，表示对别人为自己付出的行为表示尊敬。这两个句型都可以表示礼貌地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请求对方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做某事或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感谢对方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的付出。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567621" y="3727217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＋いただく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＋いただく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くださる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567621" y="4978931"/>
            <a:ext cx="1198579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这里接的动词是他人的动作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2.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「くださる」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变成礼貌形是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「くださいます」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3.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惯用说法：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「ご覧いただく・ご覧くださる」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　　「おいでいただく・おいでくださる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50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753360" y="879391"/>
            <a:ext cx="77251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☆どうぞこちらに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入り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ください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请进。）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717400" y="1742421"/>
            <a:ext cx="113159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間違いがないかどうか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確認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ください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请确认一下是否有错。）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717400" y="2651685"/>
            <a:ext cx="98796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今日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話し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くださる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先生は、さくら大学の木村先生です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今天要给我们讲话的老师是樱花大学的木村老师。）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753360" y="3914780"/>
            <a:ext cx="1023870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ご結婚式に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招き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いただきまして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、ありがとうございます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感谢您邀请我参加您的婚礼。）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D3BCF71-9442-EC80-B3B6-8172AB880869}"/>
              </a:ext>
            </a:extLst>
          </p:cNvPr>
          <p:cNvSpPr/>
          <p:nvPr/>
        </p:nvSpPr>
        <p:spPr>
          <a:xfrm>
            <a:off x="804730" y="5254931"/>
            <a:ext cx="772519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注意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いただきたい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ことは以下の通りです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注意事项如下。）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01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99350" y="166197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874083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ご～願う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81197" y="1458859"/>
            <a:ext cx="117932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「願う」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本身含有“拜托，请求”的意思，此句型是十分礼貌地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请求</a:t>
            </a:r>
            <a:endParaRPr lang="en-US" altLang="zh-CN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对方做某事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的表达。</a:t>
            </a:r>
            <a:r>
              <a:rPr lang="zh-CN" altLang="en-US" sz="2800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“能拜托您</a:t>
            </a:r>
            <a:r>
              <a:rPr lang="en-US" altLang="zh-CN" sz="2800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2800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吗”“能请您</a:t>
            </a:r>
            <a:r>
              <a:rPr lang="en-US" altLang="zh-CN" sz="2800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2800" u="sng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吗”</a:t>
            </a:r>
            <a:endParaRPr lang="en-US" altLang="zh-CN" sz="2800" u="sng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465898" y="2519587"/>
            <a:ext cx="10903066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　＋　 願う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願います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  　　願えますか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願えませんか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　　　　　  　　願えないでしょうか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　　　　　  　　願いたいのですが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AC9FBA4-C2EF-849A-73F1-BB8BF65FC1CA}"/>
              </a:ext>
            </a:extLst>
          </p:cNvPr>
          <p:cNvSpPr/>
          <p:nvPr/>
        </p:nvSpPr>
        <p:spPr>
          <a:xfrm>
            <a:off x="475957" y="4465454"/>
            <a:ext cx="105977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山田さんに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伝え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願えますか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能请您转告给山田先生吗？）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BABD5C-0967-CDBE-97FE-DB9A50567E43}"/>
              </a:ext>
            </a:extLst>
          </p:cNvPr>
          <p:cNvSpPr/>
          <p:nvPr/>
        </p:nvSpPr>
        <p:spPr>
          <a:xfrm>
            <a:off x="465898" y="5095295"/>
            <a:ext cx="80842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協力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願いたいのですが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想要请您帮忙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9AC87D-E009-4BBE-D125-294507F86A4D}"/>
              </a:ext>
            </a:extLst>
          </p:cNvPr>
          <p:cNvSpPr/>
          <p:nvPr/>
        </p:nvSpPr>
        <p:spPr>
          <a:xfrm>
            <a:off x="475957" y="5725136"/>
            <a:ext cx="700704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ご意見を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聞かせ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願えないでしょうか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请问能说说您的意见吗？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662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３．～ていただ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け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ませんか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～てくださいませんか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198036" y="1698953"/>
            <a:ext cx="1215532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「いただく」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表达，表示谦虚地接受别人的行为。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「くださる」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表达，表示对别人为自己付出的行为表示尊敬。它们分别搭配疑问的语气，表示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委婉地询问对方能否做某事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644467" y="3589386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動詞て形＋いただ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け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ませんか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くださいませんか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297509" y="4850503"/>
            <a:ext cx="1159698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这里接的动词是他人的动作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2.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「いただく」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在搭配委婉询问的语气时要用其可能态，说成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「～ていただ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けませんか」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。还有更委婉的表达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「～ていただけないでしょうか」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25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753360" y="879391"/>
            <a:ext cx="1023870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☆タクシーがまだ来ませんので、あと５分ぐらい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待っていただ</a:t>
            </a:r>
            <a:endParaRPr lang="en-US" altLang="ja-JP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けませんか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出租车还没有来，请再等</a:t>
            </a:r>
            <a:r>
              <a:rPr lang="en-US" altLang="zh-CN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分钟好吗？）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676304" y="2274810"/>
            <a:ext cx="1059777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先生、論文ができたんですが、ちょっと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見ていただけないで</a:t>
            </a:r>
            <a:endParaRPr lang="en-US" altLang="ja-JP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しょうか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老师，我论文写好了，您能帮我看看吗？）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717400" y="3670229"/>
            <a:ext cx="808426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☆コピー機の使い方を教えて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くださいませんか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请问能告诉我复印机的使用方法吗？）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753360" y="5137405"/>
            <a:ext cx="772519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もう少しゆっくり話して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くださいませんか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能否请您再说慢一点呢？）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800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４．～（さ）せていただく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198036" y="1796431"/>
            <a:ext cx="1215532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「いただく」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表达，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「くださる」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是授受关系中的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表达。它们前面搭配动词的使役态时，表示礼貌请求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对方允许自己做某事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或说话人委婉地表达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自己主动承担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某事。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690700" y="3538911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動詞（さ）せて＋いただく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　　　くださる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297509" y="4850503"/>
            <a:ext cx="1159698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这里接的动词原本是说话人自己的行为，变成使役态之后是“让（我） 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”的意思。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2.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「いただく」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在搭配委婉询问的语气时要用其可能态，说成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「～（さ）せ　　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ていただけませんか」。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305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753360" y="879391"/>
            <a:ext cx="575830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☆自己紹介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させていただきます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请允许我作一下自我介绍。）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717400" y="2274810"/>
            <a:ext cx="98796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友達の結婚式があるので、早退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させていただけませんか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因为朋友举行婚礼，请问我可以早点走吗？）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717400" y="3670229"/>
            <a:ext cx="1023870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☆体の具合</a:t>
            </a:r>
            <a:r>
              <a:rPr lang="ja-JP" altLang="en-US" sz="28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が悪いですから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、先生は休ま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せてくださいました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因为身体不舒服，老师让我休息了。）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753360" y="5137405"/>
            <a:ext cx="772519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そのことについて少し考え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させてください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那件事情，请您让我想一想。）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757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386733" y="3895230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515025" y="2438788"/>
            <a:ext cx="1085425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①先日の勉強会には、社会福祉を専門に研究されている、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ABC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大学の石川春子先生に（　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．参りました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お越しいただきました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．おいでくださいました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．いらっしゃいました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0A94628-2B1E-D5D0-A300-6D18224B6457}"/>
              </a:ext>
            </a:extLst>
          </p:cNvPr>
          <p:cNvSpPr/>
          <p:nvPr/>
        </p:nvSpPr>
        <p:spPr>
          <a:xfrm>
            <a:off x="335227" y="1334316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2014/12-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803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472333" y="4049782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454071" y="2092225"/>
            <a:ext cx="11264622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②大西病院では、現在事務職員を募集しています。詳細は、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ホームページを（　）か、直接お電話でお問い合わせくだ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さい。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．拝見する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．ご覧いただく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．ご覧に入れる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．見せてくださる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0A94628-2B1E-D5D0-A300-6D18224B6457}"/>
              </a:ext>
            </a:extLst>
          </p:cNvPr>
          <p:cNvSpPr/>
          <p:nvPr/>
        </p:nvSpPr>
        <p:spPr>
          <a:xfrm>
            <a:off x="335227" y="1334316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2013/12-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250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7B6BE33-BCCB-9C43-3AAE-CE5923A4DB26}"/>
              </a:ext>
            </a:extLst>
          </p:cNvPr>
          <p:cNvSpPr/>
          <p:nvPr/>
        </p:nvSpPr>
        <p:spPr>
          <a:xfrm>
            <a:off x="350207" y="465958"/>
            <a:ext cx="7045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</a:t>
            </a:r>
            <a:r>
              <a:rPr lang="en-US" altLang="zh-C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移动类的敬语运用</a:t>
            </a:r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324E1D9-A6A4-982C-6FB1-BFD9C2185512}"/>
              </a:ext>
            </a:extLst>
          </p:cNvPr>
          <p:cNvSpPr/>
          <p:nvPr/>
        </p:nvSpPr>
        <p:spPr>
          <a:xfrm>
            <a:off x="350207" y="1789086"/>
            <a:ext cx="1134637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考核要点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主要考察“去”“来”的特殊敬语运用，做题时要注意分析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该动作是谁做的（对方？说话人？），判断好要用尊他还是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自谦形式的敬语。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9689C30-8E57-0E63-2CD9-DFCD1B8BD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317587"/>
              </p:ext>
            </p:extLst>
          </p:nvPr>
        </p:nvGraphicFramePr>
        <p:xfrm>
          <a:off x="350207" y="3209407"/>
          <a:ext cx="11008760" cy="3395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2978">
                  <a:extLst>
                    <a:ext uri="{9D8B030D-6E8A-4147-A177-3AD203B41FA5}">
                      <a16:colId xmlns:a16="http://schemas.microsoft.com/office/drawing/2014/main" val="3616051433"/>
                    </a:ext>
                  </a:extLst>
                </a:gridCol>
                <a:gridCol w="4616447">
                  <a:extLst>
                    <a:ext uri="{9D8B030D-6E8A-4147-A177-3AD203B41FA5}">
                      <a16:colId xmlns:a16="http://schemas.microsoft.com/office/drawing/2014/main" val="1463632033"/>
                    </a:ext>
                  </a:extLst>
                </a:gridCol>
                <a:gridCol w="4539335">
                  <a:extLst>
                    <a:ext uri="{9D8B030D-6E8A-4147-A177-3AD203B41FA5}">
                      <a16:colId xmlns:a16="http://schemas.microsoft.com/office/drawing/2014/main" val="1648908381"/>
                    </a:ext>
                  </a:extLst>
                </a:gridCol>
              </a:tblGrid>
              <a:tr h="6567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动词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尊敬语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自谦语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279890"/>
                  </a:ext>
                </a:extLst>
              </a:tr>
              <a:tr h="1071531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ja-JP" altLang="en-US" sz="3200" dirty="0"/>
                        <a:t>行く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000" dirty="0"/>
                        <a:t>いらっしゃいます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おいでになります</a:t>
                      </a:r>
                      <a:endParaRPr lang="zh-CN" altLang="en-US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altLang="ja-JP" sz="2000" dirty="0"/>
                    </a:p>
                    <a:p>
                      <a:pPr algn="ctr"/>
                      <a:endParaRPr lang="en-US" altLang="ja-JP" sz="2000" dirty="0"/>
                    </a:p>
                    <a:p>
                      <a:pPr algn="ctr"/>
                      <a:r>
                        <a:rPr lang="ja-JP" altLang="en-US" sz="2000" dirty="0"/>
                        <a:t>参ります</a:t>
                      </a:r>
                      <a:endParaRPr lang="en-US" altLang="ja-JP" sz="2000" dirty="0"/>
                    </a:p>
                    <a:p>
                      <a:pPr algn="ctr"/>
                      <a:r>
                        <a:rPr lang="ja-JP" altLang="en-US" sz="2000" dirty="0"/>
                        <a:t>伺います</a:t>
                      </a:r>
                      <a:endParaRPr lang="en-US" altLang="ja-JP" sz="2000" dirty="0"/>
                    </a:p>
                    <a:p>
                      <a:pPr algn="ctr"/>
                      <a:r>
                        <a:rPr lang="ja-JP" altLang="en-US" sz="2000" dirty="0"/>
                        <a:t>上がります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817481"/>
                  </a:ext>
                </a:extLst>
              </a:tr>
              <a:tr h="1667333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ja-JP" altLang="en-US" sz="3200" dirty="0"/>
                        <a:t>来る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2000" dirty="0"/>
                        <a:t>見えます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お見えになります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いらっしゃいます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おいでになります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お越しになります</a:t>
                      </a:r>
                      <a:endParaRPr lang="zh-CN" alt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ja-JP" altLang="en-US" sz="2000" dirty="0"/>
                        <a:t>参ります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伺います</a:t>
                      </a:r>
                      <a:endParaRPr lang="en-US" altLang="ja-JP" sz="2000" dirty="0"/>
                    </a:p>
                    <a:p>
                      <a:r>
                        <a:rPr lang="ja-JP" altLang="en-US" sz="2000" dirty="0"/>
                        <a:t>上がります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573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69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813433" y="4747825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42662" y="2289897"/>
            <a:ext cx="11479425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③（講演会で）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司会「ご来場の皆様、本日は第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回さくら市教育講演会に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（　）、ありがとうございます。」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まいり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．ご覧になり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．お目にかかり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．おいでくださり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1735" y="1298357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2019/12-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247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412675" y="2076477"/>
            <a:ext cx="8802410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④山本部長がお戻りになりましたら、（　）。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お伝えていただけませんか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お伝えてください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．お伝えさせてください　　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．お伝えいただけますか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771905" y="4540248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83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412675" y="2076477"/>
            <a:ext cx="10854253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⑤この機械の使い方がよくわからないんですが、（　）。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お教えさしあげませんか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教えさせていただけませんか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．お教え願えませんか　　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．お教えさせてくださいませんか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756493" y="4052225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36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7B6BE33-BCCB-9C43-3AAE-CE5923A4DB26}"/>
              </a:ext>
            </a:extLst>
          </p:cNvPr>
          <p:cNvSpPr/>
          <p:nvPr/>
        </p:nvSpPr>
        <p:spPr>
          <a:xfrm>
            <a:off x="350207" y="465958"/>
            <a:ext cx="5495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</a:t>
            </a:r>
            <a:r>
              <a:rPr lang="en-US" altLang="zh-C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其他尊他行为</a:t>
            </a:r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324E1D9-A6A4-982C-6FB1-BFD9C2185512}"/>
              </a:ext>
            </a:extLst>
          </p:cNvPr>
          <p:cNvSpPr/>
          <p:nvPr/>
        </p:nvSpPr>
        <p:spPr>
          <a:xfrm>
            <a:off x="127479" y="1486893"/>
            <a:ext cx="12064521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考核要点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主要考察尊他敬语（尊敬语）的各种句型及特殊尊敬语的运用。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做题时要注意分析清楚谁是动作的主体（即该动作是谁做的），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对他人的动作表示尊敬时就要用尊敬语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，反之，是说话人自身的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行为时则不能使用。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EF0C22E8-86F6-B2B9-FF1A-C8F258923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948032"/>
              </p:ext>
            </p:extLst>
          </p:nvPr>
        </p:nvGraphicFramePr>
        <p:xfrm>
          <a:off x="1287123" y="3648842"/>
          <a:ext cx="8822647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1348">
                  <a:extLst>
                    <a:ext uri="{9D8B030D-6E8A-4147-A177-3AD203B41FA5}">
                      <a16:colId xmlns:a16="http://schemas.microsoft.com/office/drawing/2014/main" val="2454899905"/>
                    </a:ext>
                  </a:extLst>
                </a:gridCol>
                <a:gridCol w="3701299">
                  <a:extLst>
                    <a:ext uri="{9D8B030D-6E8A-4147-A177-3AD203B41FA5}">
                      <a16:colId xmlns:a16="http://schemas.microsoft.com/office/drawing/2014/main" val="646466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常用句型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57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～れる・～られる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您做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938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ご～になる・お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ご～になれる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您做</a:t>
                      </a:r>
                      <a:r>
                        <a:rPr lang="en-US" altLang="zh-CN" sz="2400" dirty="0"/>
                        <a:t>…/</a:t>
                      </a:r>
                      <a:r>
                        <a:rPr lang="zh-CN" altLang="en-US" sz="2400" dirty="0"/>
                        <a:t>您能做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332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ご～です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（您在）做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51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ご～なさる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您做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455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～でいらっしゃる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是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899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3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93453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98764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１．～れる・～られる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117156" y="1842325"/>
            <a:ext cx="121553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是尊敬语中通过动词变形造成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尊敬动词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的用法，动作的主体是需要尊敬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的“他人”。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567621" y="3237951"/>
            <a:ext cx="1090306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：動詞ない形＋れる</a:t>
            </a:r>
            <a:r>
              <a:rPr lang="ja-JP" altLang="en-US" sz="24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（例：読む→読まれる）</a:t>
            </a:r>
            <a:endParaRPr lang="en-US" altLang="ja-JP" sz="24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：動詞ない形＋られる</a:t>
            </a:r>
            <a:r>
              <a:rPr lang="ja-JP" altLang="en-US" sz="24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（例：起きる→起きられる）</a:t>
            </a:r>
            <a:endParaRPr lang="en-US" altLang="ja-JP" sz="24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：する→される・来る→来られる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567621" y="5127907"/>
            <a:ext cx="119857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（注意：此句型不适合用于如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「あります・できます・わかります」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等状态性动词。）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82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753360" y="879391"/>
            <a:ext cx="557075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社長はもう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帰られたました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社长已经回去了吗？）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717400" y="2274810"/>
            <a:ext cx="59298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先生は毎朝公園で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散歩されます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老师每天早上在公园散步。）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717400" y="3670229"/>
            <a:ext cx="539923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☆木村さんは</a:t>
            </a:r>
            <a:r>
              <a:rPr lang="en-US" altLang="ja-JP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時に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来られます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木村先生</a:t>
            </a:r>
            <a:r>
              <a:rPr lang="en-US" altLang="zh-CN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点钟来。）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753360" y="5137405"/>
            <a:ext cx="521168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田中先輩が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書かれた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本です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这是田中前辈写的书。）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717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ご～になる・お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ご～になれる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91471" y="1848698"/>
            <a:ext cx="121553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是尊他表达中的惯用句型之一，表示对对方行为的尊敬。把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「なる」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变成可能态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「なれる」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表示（对方）“能够做</a:t>
            </a:r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”“可以</a:t>
            </a:r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567621" y="3342648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＋になる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になれる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＋になる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になれる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206208" y="5010172"/>
            <a:ext cx="119857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此句型不可以用于“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形”是单音节的词，如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「見ます・います」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等；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2.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可以用于状态性的动词。）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120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753360" y="879391"/>
            <a:ext cx="59298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社長はもう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帰り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になりました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社长已经回去了。）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717400" y="2274810"/>
            <a:ext cx="664797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今日の会議に、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出席に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なります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か。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您参加今天的会议吗？）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717400" y="3670229"/>
            <a:ext cx="772519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あの喫茶店ならゆっくり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話し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になれます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那家咖啡厅的话，您可以坐下来慢慢聊。）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753360" y="5137405"/>
            <a:ext cx="952055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市民図書館は祝日でも通常どおりに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利用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になれます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市民图书馆在节假日也照常开放。）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409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ご～です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94036" y="1685381"/>
            <a:ext cx="12155324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作为固定的尊他句型之一，可以表达以下意思：</a:t>
            </a:r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是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「～ている」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，表示现在进行的动作；</a:t>
            </a:r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可以表示事物现在的状态；</a:t>
            </a:r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可以搭配有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“往，来，出，到，出席，出生，度过”等意义的词，而且根据情形，可以直接包含过去或未来的意思在里面。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567621" y="3911342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＋です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＋です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471616" y="5328671"/>
            <a:ext cx="119857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（此句型能使用的动词是相对有限的。）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812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53343D0-1463-8870-F351-6CAB98EB983B}"/>
              </a:ext>
            </a:extLst>
          </p:cNvPr>
          <p:cNvSpPr/>
          <p:nvPr/>
        </p:nvSpPr>
        <p:spPr>
          <a:xfrm>
            <a:off x="501643" y="693821"/>
            <a:ext cx="700704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何を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読み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您在读什么呢？）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7C8651A-A203-50D3-D9C2-0F3EC07DCB67}"/>
              </a:ext>
            </a:extLst>
          </p:cNvPr>
          <p:cNvSpPr/>
          <p:nvPr/>
        </p:nvSpPr>
        <p:spPr>
          <a:xfrm>
            <a:off x="501643" y="1625410"/>
            <a:ext cx="88024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お客様がこちらで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待ち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客人在这边等。）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1DBE6D-EAE6-0D15-048E-C34F6D65D1FA}"/>
              </a:ext>
            </a:extLst>
          </p:cNvPr>
          <p:cNvSpPr/>
          <p:nvPr/>
        </p:nvSpPr>
        <p:spPr>
          <a:xfrm>
            <a:off x="460546" y="2560870"/>
            <a:ext cx="808426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田中さんは京都に別荘を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持ち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そうですよ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听说田中先生在京都有间别墅呢。）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634F480-BC80-7E59-8A1E-404FDAD6D553}"/>
              </a:ext>
            </a:extLst>
          </p:cNvPr>
          <p:cNvSpPr/>
          <p:nvPr/>
        </p:nvSpPr>
        <p:spPr>
          <a:xfrm>
            <a:off x="460546" y="3794867"/>
            <a:ext cx="700704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時間が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あり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（您有时间吗？）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D3BCF71-9442-EC80-B3B6-8172AB880869}"/>
              </a:ext>
            </a:extLst>
          </p:cNvPr>
          <p:cNvSpPr/>
          <p:nvPr/>
        </p:nvSpPr>
        <p:spPr>
          <a:xfrm>
            <a:off x="460546" y="4709370"/>
            <a:ext cx="120661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☆今年の夏休みはどちらで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過ごし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今年暑假您在哪里过呢？）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1E6BE31-3280-CC14-82B1-856B2246B0A3}"/>
              </a:ext>
            </a:extLst>
          </p:cNvPr>
          <p:cNvSpPr/>
          <p:nvPr/>
        </p:nvSpPr>
        <p:spPr>
          <a:xfrm>
            <a:off x="460546" y="5552497"/>
            <a:ext cx="62889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出かけ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您要出门吗？）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323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710626" y="2061065"/>
            <a:ext cx="10873489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　社長、桜物産の鈴木部長が（　）。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お見えになりました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．まいりました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．お越しになられました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．お目にかかりました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1059582" y="3029947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214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ご～なさる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94035" y="1555400"/>
            <a:ext cx="121553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固定的尊他句型之一，当接动词“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ます形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”时，给人感觉用法比较陈旧，能使用的词有限。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219899" y="2539260"/>
            <a:ext cx="1160565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＋なさる</a:t>
            </a:r>
            <a:r>
              <a:rPr lang="ja-JP" altLang="en-US" sz="24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（例：お話しなさる）</a:t>
            </a:r>
            <a:endParaRPr lang="en-US" altLang="ja-JP" sz="24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する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＋なさる</a:t>
            </a:r>
            <a:r>
              <a:rPr lang="ja-JP" altLang="en-US" sz="24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（例：ご旅行なさる）</a:t>
            </a:r>
            <a:endParaRPr lang="en-US" altLang="zh-CN" sz="24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886296" y="3433849"/>
            <a:ext cx="119857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（惯用说法：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「お帰りなさい」「お休みなさい」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31F6024-990D-59DC-9EBE-C3342AC18502}"/>
              </a:ext>
            </a:extLst>
          </p:cNvPr>
          <p:cNvSpPr/>
          <p:nvPr/>
        </p:nvSpPr>
        <p:spPr>
          <a:xfrm>
            <a:off x="42730" y="4427041"/>
            <a:ext cx="123931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イギリスへはいつ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出発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なさる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んですか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您什么时候出发去英国呢？）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75A0973-809D-4082-6EEB-B19937E56AAD}"/>
              </a:ext>
            </a:extLst>
          </p:cNvPr>
          <p:cNvSpPr/>
          <p:nvPr/>
        </p:nvSpPr>
        <p:spPr>
          <a:xfrm>
            <a:off x="42730" y="5121576"/>
            <a:ext cx="95205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しばらく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待ち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なさって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ください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请您稍等一下。）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23D04F23-50AA-B58A-B64D-7F057DFD36B9}"/>
              </a:ext>
            </a:extLst>
          </p:cNvPr>
          <p:cNvSpPr/>
          <p:nvPr/>
        </p:nvSpPr>
        <p:spPr>
          <a:xfrm>
            <a:off x="42730" y="5816111"/>
            <a:ext cx="772519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先生は、今何について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研究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なさいます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老师您现在在研究什么呢？）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AF466FA-5C29-7539-A974-6546EED86087}"/>
              </a:ext>
            </a:extLst>
          </p:cNvPr>
          <p:cNvSpPr/>
          <p:nvPr/>
        </p:nvSpPr>
        <p:spPr>
          <a:xfrm>
            <a:off x="486442" y="3835996"/>
            <a:ext cx="119857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「なさる」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的礼貌形是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「なさいます」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637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7" grpId="0"/>
      <p:bldP spid="8" grpId="0"/>
      <p:bldP spid="12" grpId="0"/>
      <p:bldP spid="1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78802" y="123915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955605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５．～でいらっしゃる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94035" y="1555400"/>
            <a:ext cx="1215532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是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「～です・～である」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形式，用于描述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对方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的事物或状态。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472870" y="2495278"/>
            <a:ext cx="1160565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な形容詞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名詞＋でいらっしゃる</a:t>
            </a:r>
            <a:endParaRPr lang="en-US" altLang="ja-JP" sz="24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450074" y="3198167"/>
            <a:ext cx="119857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「でいらっしゃる」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的礼貌形是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「でいらっしゃいます」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31F6024-990D-59DC-9EBE-C3342AC18502}"/>
              </a:ext>
            </a:extLst>
          </p:cNvPr>
          <p:cNvSpPr/>
          <p:nvPr/>
        </p:nvSpPr>
        <p:spPr>
          <a:xfrm>
            <a:off x="612946" y="4302325"/>
            <a:ext cx="835517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☆鈴木先生は</a:t>
            </a:r>
            <a:r>
              <a:rPr lang="en-US" altLang="ja-JP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ABC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大学の先生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でいらっしゃいます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铃木老师是</a:t>
            </a:r>
            <a:r>
              <a:rPr lang="en-US" altLang="zh-CN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ABC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大学的老师。）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75A0973-809D-4082-6EEB-B19937E56AAD}"/>
              </a:ext>
            </a:extLst>
          </p:cNvPr>
          <p:cNvSpPr/>
          <p:nvPr/>
        </p:nvSpPr>
        <p:spPr>
          <a:xfrm>
            <a:off x="612946" y="5478885"/>
            <a:ext cx="821250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お元気</a:t>
            </a:r>
            <a:r>
              <a:rPr lang="ja-JP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でいらっしゃいます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您还好吗？）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490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7" grpId="0"/>
      <p:bldP spid="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280255" y="556672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常用的特殊</a:t>
            </a:r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尊敬语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75D36215-3720-EC3F-93FC-5BDCFC83B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796560"/>
              </p:ext>
            </p:extLst>
          </p:nvPr>
        </p:nvGraphicFramePr>
        <p:xfrm>
          <a:off x="172376" y="1497305"/>
          <a:ext cx="11657174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731">
                  <a:extLst>
                    <a:ext uri="{9D8B030D-6E8A-4147-A177-3AD203B41FA5}">
                      <a16:colId xmlns:a16="http://schemas.microsoft.com/office/drawing/2014/main" val="311259046"/>
                    </a:ext>
                  </a:extLst>
                </a:gridCol>
                <a:gridCol w="6030931">
                  <a:extLst>
                    <a:ext uri="{9D8B030D-6E8A-4147-A177-3AD203B41FA5}">
                      <a16:colId xmlns:a16="http://schemas.microsoft.com/office/drawing/2014/main" val="261959886"/>
                    </a:ext>
                  </a:extLst>
                </a:gridCol>
                <a:gridCol w="2084512">
                  <a:extLst>
                    <a:ext uri="{9D8B030D-6E8A-4147-A177-3AD203B41FA5}">
                      <a16:colId xmlns:a16="http://schemas.microsoft.com/office/drawing/2014/main" val="2493540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动词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尊敬语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5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します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なさいます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74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言います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おっしゃいます</a:t>
                      </a:r>
                      <a:endParaRPr lang="en-US" altLang="ja-JP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说，叫</a:t>
                      </a:r>
                      <a:r>
                        <a:rPr lang="en-US" altLang="zh-CN" sz="2400" dirty="0"/>
                        <a:t>……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0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いらっしゃいます</a:t>
                      </a:r>
                      <a:endParaRPr lang="en-US" altLang="ja-JP" sz="2400" dirty="0"/>
                    </a:p>
                    <a:p>
                      <a:pPr algn="ctr"/>
                      <a:r>
                        <a:rPr lang="ja-JP" altLang="en-US" sz="2400" dirty="0"/>
                        <a:t>おいでになります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63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知っている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ご存じです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知道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08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食べます・飲みます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めしあがります・あがります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吃，喝，用餐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750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見ます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ご覧になります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看，过目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2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くれます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>
                          <a:solidFill>
                            <a:schemeClr val="tx1"/>
                          </a:solidFill>
                        </a:rPr>
                        <a:t>くださいます</a:t>
                      </a:r>
                      <a:endParaRPr lang="en-US" altLang="ja-JP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给（我）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401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0177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273973" y="2086751"/>
            <a:ext cx="12085360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①「今度の連休は（　）。」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「ええ、せっかくですから、どこかへ行ってみたいですね。」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お出かけですか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お出かけしますか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．出かけさせてくださいませんか　　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．出かけさせていただけませんか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43478" y="3533381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53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643843" y="2507991"/>
            <a:ext cx="10052752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②「お客様、失礼ですが、お名前は何と（　）か。」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．申します　　　　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．存じます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．承知します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．おっしゃいます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096000" y="3974683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890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150685" y="2502855"/>
            <a:ext cx="12085360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③「本店はクレジットカードは（　）ので、ご了承ください。」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ご利用いたしません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ご利用になれません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．ご利用させられません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．ご利用しておりません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404224" y="3475233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823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633570" y="2397948"/>
            <a:ext cx="9232014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④先生はお疲れ（　）時、散歩をなさいます。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．した　　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．になった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．なられた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．いらっしゃった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096000" y="3367354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29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150685" y="2502855"/>
            <a:ext cx="10873489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⑤「田中さん、松本部長が（　）。」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．お呼びいたします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．お呼びいただきます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．お呼びです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．お呼びされます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15025" y="3983803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260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2904D2C-3B24-4E27-BCEA-C4B6FFE6DEF9}"/>
              </a:ext>
            </a:extLst>
          </p:cNvPr>
          <p:cNvSpPr/>
          <p:nvPr/>
        </p:nvSpPr>
        <p:spPr>
          <a:xfrm>
            <a:off x="785020" y="413657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i="1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今回の表現：</a:t>
            </a:r>
            <a:endParaRPr lang="zh-CN" altLang="en-US" sz="3600" b="1" i="1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051FDD1-B7BB-4DC0-9B5C-7212F59E4D1B}"/>
              </a:ext>
            </a:extLst>
          </p:cNvPr>
          <p:cNvSpPr/>
          <p:nvPr/>
        </p:nvSpPr>
        <p:spPr>
          <a:xfrm>
            <a:off x="677216" y="2240243"/>
            <a:ext cx="6304931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１．～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れる・られる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ご～になる・お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ご～になれる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ご～です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ご～なさる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５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．～でいらっしゃる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６．お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ご～くださる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７．～てくださいませんか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８．～（さ）せてくださる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EE77FB0-7790-C16C-EC68-F6D2C4E568EA}"/>
              </a:ext>
            </a:extLst>
          </p:cNvPr>
          <p:cNvSpPr/>
          <p:nvPr/>
        </p:nvSpPr>
        <p:spPr>
          <a:xfrm>
            <a:off x="294584" y="1501611"/>
            <a:ext cx="2236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ja-JP" altLang="en-US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尊敬語</a:t>
            </a:r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zh-CN" altLang="en-US" sz="3200" b="1" i="1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46784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5051FDD1-B7BB-4DC0-9B5C-7212F59E4D1B}"/>
              </a:ext>
            </a:extLst>
          </p:cNvPr>
          <p:cNvSpPr/>
          <p:nvPr/>
        </p:nvSpPr>
        <p:spPr>
          <a:xfrm>
            <a:off x="635653" y="1099161"/>
            <a:ext cx="4493538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１．お</a:t>
            </a:r>
            <a:r>
              <a:rPr lang="en-US" altLang="ja-JP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ご～する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ご～いたす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ご～申し上げる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ご～いただく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５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ご～願う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６．～ていただけませんか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７．～（さ）せていただく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EE77FB0-7790-C16C-EC68-F6D2C4E568EA}"/>
              </a:ext>
            </a:extLst>
          </p:cNvPr>
          <p:cNvSpPr/>
          <p:nvPr/>
        </p:nvSpPr>
        <p:spPr>
          <a:xfrm>
            <a:off x="424469" y="514386"/>
            <a:ext cx="2236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ja-JP" altLang="en-US" sz="3200" b="1" i="1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謙譲語</a:t>
            </a:r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zh-CN" altLang="en-US" sz="3200" b="1" i="1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B083397-9E2E-26E0-750A-2570FA964FCD}"/>
              </a:ext>
            </a:extLst>
          </p:cNvPr>
          <p:cNvSpPr/>
          <p:nvPr/>
        </p:nvSpPr>
        <p:spPr>
          <a:xfrm>
            <a:off x="424469" y="4719329"/>
            <a:ext cx="2236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ja-JP" altLang="en-US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丁寧語</a:t>
            </a:r>
            <a:r>
              <a:rPr lang="en-US" altLang="ja-JP" sz="3200" b="1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zh-CN" altLang="en-US" sz="3200" b="1" i="1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155C6FC-E833-9B45-FDC4-FC92EE007328}"/>
              </a:ext>
            </a:extLst>
          </p:cNvPr>
          <p:cNvSpPr/>
          <p:nvPr/>
        </p:nvSpPr>
        <p:spPr>
          <a:xfrm>
            <a:off x="635653" y="5314040"/>
            <a:ext cx="592982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１．～でございます・～ございます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629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893572" y="4902301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443106" y="1933557"/>
            <a:ext cx="1026274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②（内線電話で）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山田「はい、山田です。」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木村「受付の木村ですが、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社の中川様が（　）。」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山田「わかりました。すぐ行きます。」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．伺いました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お目にかかりました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．ございました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．お越しになりました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0A94628-2B1E-D5D0-A300-6D18224B6457}"/>
              </a:ext>
            </a:extLst>
          </p:cNvPr>
          <p:cNvSpPr/>
          <p:nvPr/>
        </p:nvSpPr>
        <p:spPr>
          <a:xfrm>
            <a:off x="335227" y="1334316"/>
            <a:ext cx="26629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2016/12-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544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5763116" y="4830559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35227" y="1864947"/>
            <a:ext cx="1150667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③（会社で）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課長「山下さん、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社の木村様が（　）、応接室に案内して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ください。」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山下「はい、わかりました。」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参ったら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．伺ったら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．おありだったら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．おいでになったら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1735" y="1298357"/>
            <a:ext cx="25010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2016/7-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552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697957" y="4831244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E6592C6-D76A-987F-388C-12BC645D90C3}"/>
              </a:ext>
            </a:extLst>
          </p:cNvPr>
          <p:cNvSpPr/>
          <p:nvPr/>
        </p:nvSpPr>
        <p:spPr>
          <a:xfrm>
            <a:off x="346669" y="2368380"/>
            <a:ext cx="11498661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④森田「村山さん、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社の川西部長が（　）。会議室でお待ち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です。」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村山「わかりました。」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．参りました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．承りました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．見えました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．伺いました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145D80B-395B-DD85-DF74-CF518A29DA69}"/>
              </a:ext>
            </a:extLst>
          </p:cNvPr>
          <p:cNvSpPr/>
          <p:nvPr/>
        </p:nvSpPr>
        <p:spPr>
          <a:xfrm>
            <a:off x="396872" y="1606582"/>
            <a:ext cx="250100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en-US" altLang="zh-CN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2014/7-</a:t>
            </a:r>
            <a:r>
              <a:rPr lang="zh-CN" altLang="en-US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真题</a:t>
            </a:r>
            <a:r>
              <a:rPr lang="en-US" altLang="ja-JP" sz="24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endParaRPr lang="en-US" altLang="zh-CN" sz="2400" dirty="0">
              <a:ln w="0"/>
              <a:solidFill>
                <a:schemeClr val="bg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199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F7B6BE33-BCCB-9C43-3AAE-CE5923A4DB26}"/>
              </a:ext>
            </a:extLst>
          </p:cNvPr>
          <p:cNvSpPr/>
          <p:nvPr/>
        </p:nvSpPr>
        <p:spPr>
          <a:xfrm>
            <a:off x="350207" y="465958"/>
            <a:ext cx="4889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</a:t>
            </a:r>
            <a:r>
              <a:rPr lang="en-US" altLang="zh-CN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提供服务类</a:t>
            </a:r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324E1D9-A6A4-982C-6FB1-BFD9C2185512}"/>
              </a:ext>
            </a:extLst>
          </p:cNvPr>
          <p:cNvSpPr/>
          <p:nvPr/>
        </p:nvSpPr>
        <p:spPr>
          <a:xfrm>
            <a:off x="237191" y="1699317"/>
            <a:ext cx="1134637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考核要点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主要考察在服务客人时的敬语运用。注意提供服务的一方在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描述自身行为时一般使用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。另外也会涉及到在介绍某</a:t>
            </a:r>
            <a:endParaRPr lang="en-US" altLang="zh-CN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事物时对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礼貌语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的运用。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DB83AAB7-6F10-9DB8-696E-9C38E3181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126733"/>
              </p:ext>
            </p:extLst>
          </p:nvPr>
        </p:nvGraphicFramePr>
        <p:xfrm>
          <a:off x="765425" y="3513761"/>
          <a:ext cx="9632022" cy="276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6011">
                  <a:extLst>
                    <a:ext uri="{9D8B030D-6E8A-4147-A177-3AD203B41FA5}">
                      <a16:colId xmlns:a16="http://schemas.microsoft.com/office/drawing/2014/main" val="2161036080"/>
                    </a:ext>
                  </a:extLst>
                </a:gridCol>
                <a:gridCol w="4816011">
                  <a:extLst>
                    <a:ext uri="{9D8B030D-6E8A-4147-A177-3AD203B41FA5}">
                      <a16:colId xmlns:a16="http://schemas.microsoft.com/office/drawing/2014/main" val="3558479321"/>
                    </a:ext>
                  </a:extLst>
                </a:gridCol>
              </a:tblGrid>
              <a:tr h="57087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常见句型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/>
                        <a:t>意思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01991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ご～する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（为您）做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667848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ご～いたす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（为您）做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17860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お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ご～申し上げる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（给您）汇报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268634"/>
                  </a:ext>
                </a:extLst>
              </a:tr>
              <a:tr h="54563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/>
                        <a:t>～でございます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 dirty="0"/>
                        <a:t>～ございます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是</a:t>
                      </a:r>
                      <a:r>
                        <a:rPr lang="en-US" altLang="zh-CN" sz="2400" dirty="0"/>
                        <a:t>…/</a:t>
                      </a:r>
                      <a:r>
                        <a:rPr lang="zh-CN" altLang="en-US" sz="2400" dirty="0"/>
                        <a:t>有</a:t>
                      </a:r>
                      <a:r>
                        <a:rPr lang="en-US" altLang="zh-CN" sz="2400" dirty="0"/>
                        <a:t>…</a:t>
                      </a:r>
                      <a:endParaRPr lang="zh-CN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03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7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199350" y="166197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句型解析</a:t>
            </a:r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384293" y="874083"/>
            <a:ext cx="1108639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１．お</a:t>
            </a:r>
            <a:r>
              <a:rPr lang="en-US" altLang="ja-JP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ご～する</a:t>
            </a:r>
            <a:endParaRPr lang="en-US" altLang="zh-CN" sz="3600" u="sng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C8E6F-0AB5-BB1A-CC1F-2CD3AD3C4FBF}"/>
              </a:ext>
            </a:extLst>
          </p:cNvPr>
          <p:cNvSpPr/>
          <p:nvPr/>
        </p:nvSpPr>
        <p:spPr>
          <a:xfrm>
            <a:off x="81197" y="1432595"/>
            <a:ext cx="117932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属于敬语中的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自谦语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。在描述</a:t>
            </a:r>
            <a:r>
              <a:rPr lang="zh-CN" altLang="en-US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自身行为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，并且该行为有动作的接受方（一般多为对方）时使用。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1D0AFBD-A092-B162-867C-CCFD57F823A1}"/>
              </a:ext>
            </a:extLst>
          </p:cNvPr>
          <p:cNvSpPr/>
          <p:nvPr/>
        </p:nvSpPr>
        <p:spPr>
          <a:xfrm>
            <a:off x="475957" y="2474893"/>
            <a:ext cx="1090306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Ⅰ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Ⅱ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ja-JP" altLang="en-US" sz="2800" strike="sngStrike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＋する</a:t>
            </a:r>
            <a:endParaRPr lang="en-US" altLang="ja-JP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ご＋</a:t>
            </a:r>
            <a:r>
              <a:rPr lang="en-US" altLang="ja-JP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Ⅲ</a:t>
            </a:r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動詞（名詞＋する）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70C644F-6F83-749C-F2C4-EC1994F5934E}"/>
              </a:ext>
            </a:extLst>
          </p:cNvPr>
          <p:cNvSpPr/>
          <p:nvPr/>
        </p:nvSpPr>
        <p:spPr>
          <a:xfrm>
            <a:off x="384293" y="3429000"/>
            <a:ext cx="119857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（注意：</a:t>
            </a:r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动词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形为单音节的词不用于此语法，如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「見ます」「います」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等。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2.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「電話する」「約束する」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等作为例外，不用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「ご」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而用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「お」</a:t>
            </a:r>
            <a:r>
              <a:rPr lang="zh-CN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接头。）</a:t>
            </a:r>
            <a:endParaRPr lang="en-US" altLang="zh-CN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AC9FBA4-C2EF-849A-73F1-BB8BF65FC1CA}"/>
              </a:ext>
            </a:extLst>
          </p:cNvPr>
          <p:cNvSpPr/>
          <p:nvPr/>
        </p:nvSpPr>
        <p:spPr>
          <a:xfrm>
            <a:off x="475957" y="4727064"/>
            <a:ext cx="84433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☆お荷物、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預かり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我帮您保管行李。）</a:t>
            </a:r>
            <a:endParaRPr lang="en-US" altLang="zh-CN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BABD5C-0967-CDBE-97FE-DB9A50567E43}"/>
              </a:ext>
            </a:extLst>
          </p:cNvPr>
          <p:cNvSpPr/>
          <p:nvPr/>
        </p:nvSpPr>
        <p:spPr>
          <a:xfrm>
            <a:off x="475957" y="5301213"/>
            <a:ext cx="116749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☆重そうですね。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持ち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しましょう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（好像挺重的，我帮您拿吧。）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E9AC87D-E009-4BBE-D125-294507F86A4D}"/>
              </a:ext>
            </a:extLst>
          </p:cNvPr>
          <p:cNvSpPr/>
          <p:nvPr/>
        </p:nvSpPr>
        <p:spPr>
          <a:xfrm>
            <a:off x="475957" y="5926292"/>
            <a:ext cx="105977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☆今日の予定を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ご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説明</a:t>
            </a:r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します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28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（向大家介绍一下今天的安排。）</a:t>
            </a:r>
            <a:endParaRPr lang="en-US" altLang="ja-JP" sz="28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931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平面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TM02900688[[fn=平面]]</Template>
  <TotalTime>1180</TotalTime>
  <Words>4120</Words>
  <Application>Microsoft Office PowerPoint</Application>
  <PresentationFormat>宽屏</PresentationFormat>
  <Paragraphs>499</Paragraphs>
  <Slides>49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49</vt:i4>
      </vt:variant>
    </vt:vector>
  </HeadingPairs>
  <TitlesOfParts>
    <vt:vector size="54" baseType="lpstr">
      <vt:lpstr>Yu Mincho Demibold</vt:lpstr>
      <vt:lpstr>Arial</vt:lpstr>
      <vt:lpstr>Trebuchet MS</vt:lpstr>
      <vt:lpstr>Wingdings 3</vt:lpstr>
      <vt:lpstr>平面</vt:lpstr>
      <vt:lpstr>日本語能力試験　Ｎ２　　 —文法・第20課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日本語能力試験　Ｎ２　　 —文法・第20課</dc:title>
  <dc:creator>黄 嘉颖</dc:creator>
  <cp:lastModifiedBy>黄 嘉颖</cp:lastModifiedBy>
  <cp:revision>58</cp:revision>
  <dcterms:created xsi:type="dcterms:W3CDTF">2022-05-13T02:58:15Z</dcterms:created>
  <dcterms:modified xsi:type="dcterms:W3CDTF">2022-06-22T14:14:42Z</dcterms:modified>
</cp:coreProperties>
</file>